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x="18288000" cy="10287000"/>
  <p:notesSz cx="6858000" cy="9144000"/>
  <p:embeddedFontLst>
    <p:embeddedFont>
      <p:font typeface="Oswald Bold" charset="1" panose="00000800000000000000"/>
      <p:regular r:id="rId25"/>
    </p:embeddedFont>
    <p:embeddedFont>
      <p:font typeface="Poppins Medium" charset="1" panose="00000600000000000000"/>
      <p:regular r:id="rId26"/>
    </p:embeddedFont>
    <p:embeddedFont>
      <p:font typeface="Horizon" charset="1" panose="02000500000000000000"/>
      <p:regular r:id="rId27"/>
    </p:embeddedFont>
    <p:embeddedFont>
      <p:font typeface="Poppins" charset="1" panose="00000500000000000000"/>
      <p:regular r:id="rId28"/>
    </p:embeddedFont>
    <p:embeddedFont>
      <p:font typeface="Bernoru UltraExpanded" charset="1" panose="00000A07000000000000"/>
      <p:regular r:id="rId29"/>
    </p:embeddedFont>
    <p:embeddedFont>
      <p:font typeface="Public Sans" charset="1" panose="00000000000000000000"/>
      <p:regular r:id="rId30"/>
    </p:embeddedFont>
    <p:embeddedFont>
      <p:font typeface="Public Sans Bold" charset="1" panose="00000000000000000000"/>
      <p:regular r:id="rId31"/>
    </p:embeddedFont>
    <p:embeddedFont>
      <p:font typeface="Arimo Bold" charset="1" panose="020B0704020202020204"/>
      <p:regular r:id="rId35"/>
    </p:embeddedFont>
    <p:embeddedFont>
      <p:font typeface="Poppins Bold" charset="1" panose="0000080000000000000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notesMasters/notesMaster1.xml" Type="http://schemas.openxmlformats.org/officeDocument/2006/relationships/notesMaster"/><Relationship Id="rId33" Target="theme/theme2.xml" Type="http://schemas.openxmlformats.org/officeDocument/2006/relationships/theme"/><Relationship Id="rId34" Target="notesSlides/notesSlide1.xml" Type="http://schemas.openxmlformats.org/officeDocument/2006/relationships/notesSlide"/><Relationship Id="rId35" Target="fonts/font35.fntdata" Type="http://schemas.openxmlformats.org/officeDocument/2006/relationships/font"/><Relationship Id="rId36" Target="fonts/font36.fntdata" Type="http://schemas.openxmlformats.org/officeDocument/2006/relationships/font"/><Relationship Id="rId37" Target="notesSlides/notesSlide2.xml" Type="http://schemas.openxmlformats.org/officeDocument/2006/relationships/notesSlide"/><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isn't just one-off emergency appeals but a commitment to ongoing support through long term development:</a:t>
            </a:r>
          </a:p>
          <a:p>
            <a:r>
              <a:rPr lang="en-US"/>
              <a:t/>
            </a:r>
          </a:p>
          <a:p>
            <a:r>
              <a:rPr lang="en-US"/>
              <a:t>Al Ahli Hospital/Diocese of Jerusalem</a:t>
            </a:r>
          </a:p>
          <a:p>
            <a:r>
              <a:rPr lang="en-US"/>
              <a:t>Tonga Eruption and Tsunami Recovery</a:t>
            </a:r>
          </a:p>
          <a:p>
            <a:r>
              <a:rPr lang="en-US"/>
              <a:t>Cyclone Gabrielle Emergency Response</a:t>
            </a:r>
          </a:p>
          <a:p>
            <a:r>
              <a:rPr lang="en-US"/>
              <a:t>COVID 19 Support (Get One, Give One)</a:t>
            </a:r>
          </a:p>
          <a:p>
            <a:r>
              <a:rPr lang="en-US"/>
              <a:t/>
            </a:r>
          </a:p>
          <a:p>
            <a:r>
              <a:rPr lang="en-US"/>
              <a:t>Anglican Missions coordinated the fundraising and project oversight of the Cyclone Gabrielle response.</a:t>
            </a:r>
          </a:p>
          <a:p>
            <a:r>
              <a:rPr lang="en-US"/>
              <a:t/>
            </a:r>
          </a:p>
          <a:p>
            <a:r>
              <a:rPr lang="en-US"/>
              <a:t/>
            </a:r>
          </a:p>
          <a:p>
            <a:r>
              <a:rPr lang="en-US"/>
              <a:t/>
            </a:r>
          </a:p>
          <a:p>
            <a:r>
              <a:rPr lang="en-US"/>
              <a:t>Access to safe water and facilities is a fundamental human right.  We support people to access and use it well.</a:t>
            </a:r>
          </a:p>
          <a:p>
            <a:r>
              <a:rPr lang="en-US"/>
              <a:t/>
            </a:r>
          </a:p>
          <a:p>
            <a:r>
              <a:rPr lang="en-US"/>
              <a:t>Bricks for Life/Ethiopia</a:t>
            </a:r>
          </a:p>
          <a:p>
            <a:r>
              <a:rPr lang="en-US"/>
              <a:t>Water For All/Pacific</a:t>
            </a:r>
          </a:p>
          <a:p>
            <a:r>
              <a:rPr lang="en-US"/>
              <a:t>Cyclone Lola Response/Vanuatu (with Tearfund NZ)</a:t>
            </a:r>
          </a:p>
          <a:p>
            <a:r>
              <a:rPr lang="en-US"/>
              <a:t>Tonga Emergency Response/Tonga</a:t>
            </a:r>
          </a:p>
          <a:p>
            <a:r>
              <a:rPr lang="en-US"/>
              <a:t/>
            </a:r>
          </a:p>
          <a:p>
            <a:r>
              <a:rPr lang="en-US"/>
              <a:t/>
            </a:r>
          </a:p>
          <a:p>
            <a:r>
              <a:rPr lang="en-US"/>
              <a:t>Food isn't just about being fed, but having economic and social security. We support others to access, grow and sell nutritious food that creates flourishing communities.</a:t>
            </a:r>
          </a:p>
          <a:p>
            <a:r>
              <a:rPr lang="en-US"/>
              <a:t/>
            </a:r>
          </a:p>
          <a:p>
            <a:r>
              <a:rPr lang="en-US"/>
              <a:t>Bricks for Life/Ethiopia</a:t>
            </a:r>
          </a:p>
          <a:p>
            <a:r>
              <a:rPr lang="en-US"/>
              <a:t>Rwenzori Special Needs Foundation/Uganda</a:t>
            </a:r>
          </a:p>
          <a:p>
            <a:r>
              <a:rPr lang="en-US"/>
              <a:t>Community Gardens/Fiji</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It tells the story of Sarah, a resilient woman who lost her leg in a tragic boda boda accident in western Uganda. In that moment, she lost more than a leg and mobility. She also lost some of her hope, self-esteem, and her place in the community. Fortunately, her journey didn’t end there. Through the support of our partner, Rwenzori Special Needs Foundation , which offers accredited vocational training to people living with disability. Sarah learned business management, hairdressing, and beauty skills—tools that helped her rebuild her life.</a:t>
            </a:r>
          </a:p>
          <a:p>
            <a:r>
              <a:rPr lang="en-US"/>
              <a:t/>
            </a:r>
          </a:p>
          <a:p>
            <a:r>
              <a:rPr lang="en-US"/>
              <a:t>Today, Sarah has a thriving hairdressing business, enabling her to support herself and her two children. She’s regained her smile, her pride, and her position within her community. She is also able to support her first child to go to school with the money she earns</a:t>
            </a:r>
          </a:p>
          <a:p>
            <a:r>
              <a:rPr lang="en-US"/>
              <a:t/>
            </a:r>
          </a:p>
          <a:p>
            <a:r>
              <a:rPr lang="en-US"/>
              <a:t>In this image, Sarah’s second child gazes into a mirror, seeing her mother share her story with Daniel from the Foundation. To me, this image reflects not just a mother’s resilience but a daughter’s future filled with hope, as Sarah now dreams of sending her second daughter to school once she is old enough.</a:t>
            </a:r>
          </a:p>
          <a:p>
            <a:r>
              <a:rPr lang="en-US"/>
              <a:t/>
            </a:r>
          </a:p>
          <a:p>
            <a:r>
              <a:rPr lang="en-US"/>
              <a:t>To me this photo is talks to the power of hope, community, and the transformative impact of giving people the tools to rebuild not just their own lives but to subsequent generations.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 Id="rId3" Target="https://news.anglicanmissions.org.nz/pray" TargetMode="External" Type="http://schemas.openxmlformats.org/officeDocument/2006/relationships/hyperlink"/></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 Id="rId3" Target="../media/image37.png" Type="http://schemas.openxmlformats.org/officeDocument/2006/relationships/image"/><Relationship Id="rId4" Target="../media/image38.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 Id="rId3" Target="../media/image40.png" Type="http://schemas.openxmlformats.org/officeDocument/2006/relationships/image"/><Relationship Id="rId4" Target="../media/image41.png" Type="http://schemas.openxmlformats.org/officeDocument/2006/relationships/image"/><Relationship Id="rId5" Target="../media/image42.png" Type="http://schemas.openxmlformats.org/officeDocument/2006/relationships/image"/><Relationship Id="rId6" Target="../media/image43.png" Type="http://schemas.openxmlformats.org/officeDocument/2006/relationships/image"/><Relationship Id="rId7" Target="../media/image44.png" Type="http://schemas.openxmlformats.org/officeDocument/2006/relationships/image"/><Relationship Id="rId8" Target="../media/image45.png" Type="http://schemas.openxmlformats.org/officeDocument/2006/relationships/image"/><Relationship Id="rId9" Target="../media/image46.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png" Type="http://schemas.openxmlformats.org/officeDocument/2006/relationships/image"/><Relationship Id="rId3" Target="../media/image48.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49.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50.png" Type="http://schemas.openxmlformats.org/officeDocument/2006/relationships/image"/><Relationship Id="rId4" Target="../media/image51.svg" Type="http://schemas.openxmlformats.org/officeDocument/2006/relationships/image"/><Relationship Id="rId5" Target="../media/image52.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9.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png" Type="http://schemas.openxmlformats.org/officeDocument/2006/relationships/image"/><Relationship Id="rId11" Target="../media/image20.svg" Type="http://schemas.openxmlformats.org/officeDocument/2006/relationships/image"/><Relationship Id="rId12" Target="../media/image9.png" Type="http://schemas.openxmlformats.org/officeDocument/2006/relationships/image"/><Relationship Id="rId2" Target="../media/image11.png" Type="http://schemas.openxmlformats.org/officeDocument/2006/relationships/image"/><Relationship Id="rId3" Target="../media/image12.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15.png" Type="http://schemas.openxmlformats.org/officeDocument/2006/relationships/image"/><Relationship Id="rId7" Target="../media/image16.svg" Type="http://schemas.openxmlformats.org/officeDocument/2006/relationships/image"/><Relationship Id="rId8" Target="../media/image17.png" Type="http://schemas.openxmlformats.org/officeDocument/2006/relationships/image"/><Relationship Id="rId9" Target="../media/image18.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png" Type="http://schemas.openxmlformats.org/officeDocument/2006/relationships/image"/><Relationship Id="rId11" Target="../media/image9.png" Type="http://schemas.openxmlformats.org/officeDocument/2006/relationships/image"/><Relationship Id="rId2" Target="../notesSlides/notesSlide1.xml" Type="http://schemas.openxmlformats.org/officeDocument/2006/relationships/notesSlide"/><Relationship Id="rId3" Target="../media/image23.jpe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26.png" Type="http://schemas.openxmlformats.org/officeDocument/2006/relationships/image"/><Relationship Id="rId7" Target="../media/image27.svg" Type="http://schemas.openxmlformats.org/officeDocument/2006/relationships/image"/><Relationship Id="rId8" Target="../media/image28.png" Type="http://schemas.openxmlformats.org/officeDocument/2006/relationships/image"/><Relationship Id="rId9" Target="../media/image29.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 Id="rId3" Target="../media/image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047" r="0" b="-9047"/>
            </a:stretch>
          </a:blipFill>
        </p:spPr>
      </p:sp>
      <p:sp>
        <p:nvSpPr>
          <p:cNvPr name="Freeform 3" id="3"/>
          <p:cNvSpPr/>
          <p:nvPr/>
        </p:nvSpPr>
        <p:spPr>
          <a:xfrm flipH="false" flipV="false" rot="0">
            <a:off x="553060" y="6444667"/>
            <a:ext cx="3093829" cy="2813633"/>
          </a:xfrm>
          <a:custGeom>
            <a:avLst/>
            <a:gdLst/>
            <a:ahLst/>
            <a:cxnLst/>
            <a:rect r="r" b="b" t="t" l="l"/>
            <a:pathLst>
              <a:path h="2813633" w="3093829">
                <a:moveTo>
                  <a:pt x="0" y="0"/>
                </a:moveTo>
                <a:lnTo>
                  <a:pt x="3093829" y="0"/>
                </a:lnTo>
                <a:lnTo>
                  <a:pt x="3093829" y="2813633"/>
                </a:lnTo>
                <a:lnTo>
                  <a:pt x="0" y="2813633"/>
                </a:lnTo>
                <a:lnTo>
                  <a:pt x="0" y="0"/>
                </a:lnTo>
                <a:close/>
              </a:path>
            </a:pathLst>
          </a:custGeom>
          <a:blipFill>
            <a:blip r:embed="rId3"/>
            <a:stretch>
              <a:fillRect l="0" t="0" r="0" b="0"/>
            </a:stretch>
          </a:blipFill>
        </p:spPr>
      </p:sp>
      <p:sp>
        <p:nvSpPr>
          <p:cNvPr name="Freeform 4" id="4"/>
          <p:cNvSpPr/>
          <p:nvPr/>
        </p:nvSpPr>
        <p:spPr>
          <a:xfrm flipH="false" flipV="false" rot="0">
            <a:off x="3660200" y="1028700"/>
            <a:ext cx="10967601" cy="6691158"/>
          </a:xfrm>
          <a:custGeom>
            <a:avLst/>
            <a:gdLst/>
            <a:ahLst/>
            <a:cxnLst/>
            <a:rect r="r" b="b" t="t" l="l"/>
            <a:pathLst>
              <a:path h="6691158" w="10967601">
                <a:moveTo>
                  <a:pt x="0" y="0"/>
                </a:moveTo>
                <a:lnTo>
                  <a:pt x="10967600" y="0"/>
                </a:lnTo>
                <a:lnTo>
                  <a:pt x="10967600" y="6691158"/>
                </a:lnTo>
                <a:lnTo>
                  <a:pt x="0" y="669115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3637364" y="971550"/>
            <a:ext cx="10967601" cy="6691158"/>
          </a:xfrm>
          <a:custGeom>
            <a:avLst/>
            <a:gdLst/>
            <a:ahLst/>
            <a:cxnLst/>
            <a:rect r="r" b="b" t="t" l="l"/>
            <a:pathLst>
              <a:path h="6691158" w="10967601">
                <a:moveTo>
                  <a:pt x="0" y="0"/>
                </a:moveTo>
                <a:lnTo>
                  <a:pt x="10967601" y="0"/>
                </a:lnTo>
                <a:lnTo>
                  <a:pt x="10967601" y="6691158"/>
                </a:lnTo>
                <a:lnTo>
                  <a:pt x="0" y="66911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339805" y="9344025"/>
            <a:ext cx="3520339" cy="660206"/>
          </a:xfrm>
          <a:prstGeom prst="rect">
            <a:avLst/>
          </a:prstGeom>
        </p:spPr>
        <p:txBody>
          <a:bodyPr anchor="t" rtlCol="false" tIns="0" lIns="0" bIns="0" rIns="0">
            <a:spAutoFit/>
          </a:bodyPr>
          <a:lstStyle/>
          <a:p>
            <a:pPr algn="ctr">
              <a:lnSpc>
                <a:spcPts val="2539"/>
              </a:lnSpc>
            </a:pPr>
            <a:r>
              <a:rPr lang="en-US" sz="2885" b="true">
                <a:solidFill>
                  <a:srgbClr val="FFFFFF"/>
                </a:solidFill>
                <a:latin typeface="Oswald Bold"/>
                <a:ea typeface="Oswald Bold"/>
                <a:cs typeface="Oswald Bold"/>
                <a:sym typeface="Oswald Bold"/>
              </a:rPr>
              <a:t>SCAN ME WITH YOUR CAMERA APP</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7" r="0" b="-37"/>
            </a:stretch>
          </a:blipFill>
        </p:spPr>
      </p:sp>
      <p:sp>
        <p:nvSpPr>
          <p:cNvPr name="TextBox 3" id="3"/>
          <p:cNvSpPr txBox="true"/>
          <p:nvPr/>
        </p:nvSpPr>
        <p:spPr>
          <a:xfrm rot="0">
            <a:off x="8651203" y="-171450"/>
            <a:ext cx="9551072" cy="1477545"/>
          </a:xfrm>
          <a:prstGeom prst="rect">
            <a:avLst/>
          </a:prstGeom>
        </p:spPr>
        <p:txBody>
          <a:bodyPr anchor="t" rtlCol="false" tIns="0" lIns="0" bIns="0" rIns="0">
            <a:spAutoFit/>
          </a:bodyPr>
          <a:lstStyle/>
          <a:p>
            <a:pPr algn="r">
              <a:lnSpc>
                <a:spcPts val="12010"/>
              </a:lnSpc>
            </a:pPr>
            <a:r>
              <a:rPr lang="en-US" sz="8578" b="true">
                <a:solidFill>
                  <a:srgbClr val="FFFFFF"/>
                </a:solidFill>
                <a:latin typeface="Oswald Bold"/>
                <a:ea typeface="Oswald Bold"/>
                <a:cs typeface="Oswald Bold"/>
                <a:sym typeface="Oswald Bold"/>
              </a:rPr>
              <a:t>CYCLONE GABRIELLE </a:t>
            </a:r>
          </a:p>
        </p:txBody>
      </p:sp>
      <p:sp>
        <p:nvSpPr>
          <p:cNvPr name="TextBox 4" id="4"/>
          <p:cNvSpPr txBox="true"/>
          <p:nvPr/>
        </p:nvSpPr>
        <p:spPr>
          <a:xfrm rot="0">
            <a:off x="411584" y="1846639"/>
            <a:ext cx="924921" cy="2472690"/>
          </a:xfrm>
          <a:prstGeom prst="rect">
            <a:avLst/>
          </a:prstGeom>
        </p:spPr>
        <p:txBody>
          <a:bodyPr anchor="t" rtlCol="false" tIns="0" lIns="0" bIns="0" rIns="0">
            <a:spAutoFit/>
          </a:bodyPr>
          <a:lstStyle/>
          <a:p>
            <a:pPr algn="l">
              <a:lnSpc>
                <a:spcPts val="20160"/>
              </a:lnSpc>
              <a:spcBef>
                <a:spcPct val="0"/>
              </a:spcBef>
            </a:pPr>
            <a:r>
              <a:rPr lang="en-US" sz="14400">
                <a:solidFill>
                  <a:srgbClr val="FFFFFF"/>
                </a:solidFill>
                <a:latin typeface="Public Sans"/>
                <a:ea typeface="Public Sans"/>
                <a:cs typeface="Public Sans"/>
                <a:sym typeface="Public Sans"/>
              </a:rPr>
              <a:t>“</a:t>
            </a:r>
          </a:p>
        </p:txBody>
      </p:sp>
      <p:sp>
        <p:nvSpPr>
          <p:cNvPr name="TextBox 5" id="5"/>
          <p:cNvSpPr txBox="true"/>
          <p:nvPr/>
        </p:nvSpPr>
        <p:spPr>
          <a:xfrm rot="0">
            <a:off x="1174789" y="2657114"/>
            <a:ext cx="5834099" cy="6375701"/>
          </a:xfrm>
          <a:prstGeom prst="rect">
            <a:avLst/>
          </a:prstGeom>
        </p:spPr>
        <p:txBody>
          <a:bodyPr anchor="t" rtlCol="false" tIns="0" lIns="0" bIns="0" rIns="0">
            <a:spAutoFit/>
          </a:bodyPr>
          <a:lstStyle/>
          <a:p>
            <a:pPr algn="ctr">
              <a:lnSpc>
                <a:spcPts val="6314"/>
              </a:lnSpc>
              <a:spcBef>
                <a:spcPct val="0"/>
              </a:spcBef>
            </a:pPr>
            <a:r>
              <a:rPr lang="en-US" b="true" sz="4510">
                <a:solidFill>
                  <a:srgbClr val="2B1F1D"/>
                </a:solidFill>
                <a:latin typeface="Oswald Bold"/>
                <a:ea typeface="Oswald Bold"/>
                <a:cs typeface="Oswald Bold"/>
                <a:sym typeface="Oswald Bold"/>
              </a:rPr>
              <a:t>I could write over 100 stories of the impact the support our church has given, a support made more possible by the grant from Anglican Missions, for the community of Pakowhai.</a:t>
            </a:r>
          </a:p>
        </p:txBody>
      </p:sp>
      <p:sp>
        <p:nvSpPr>
          <p:cNvPr name="TextBox 6" id="6"/>
          <p:cNvSpPr txBox="true"/>
          <p:nvPr/>
        </p:nvSpPr>
        <p:spPr>
          <a:xfrm rot="0">
            <a:off x="1162922" y="2732567"/>
            <a:ext cx="5845967" cy="6375701"/>
          </a:xfrm>
          <a:prstGeom prst="rect">
            <a:avLst/>
          </a:prstGeom>
        </p:spPr>
        <p:txBody>
          <a:bodyPr anchor="t" rtlCol="false" tIns="0" lIns="0" bIns="0" rIns="0">
            <a:spAutoFit/>
          </a:bodyPr>
          <a:lstStyle/>
          <a:p>
            <a:pPr algn="ctr">
              <a:lnSpc>
                <a:spcPts val="6314"/>
              </a:lnSpc>
              <a:spcBef>
                <a:spcPct val="0"/>
              </a:spcBef>
            </a:pPr>
            <a:r>
              <a:rPr lang="en-US" b="true" sz="4510">
                <a:solidFill>
                  <a:srgbClr val="FFFFFF"/>
                </a:solidFill>
                <a:latin typeface="Oswald Bold"/>
                <a:ea typeface="Oswald Bold"/>
                <a:cs typeface="Oswald Bold"/>
                <a:sym typeface="Oswald Bold"/>
              </a:rPr>
              <a:t>I could write over 100 stories of the impact the support our church has given, a support made more possible by the grant from Anglican Missions, for the community of Pakowhai.</a:t>
            </a:r>
          </a:p>
        </p:txBody>
      </p:sp>
      <p:sp>
        <p:nvSpPr>
          <p:cNvPr name="TextBox 7" id="7"/>
          <p:cNvSpPr txBox="true"/>
          <p:nvPr/>
        </p:nvSpPr>
        <p:spPr>
          <a:xfrm rot="0">
            <a:off x="11105864" y="8325739"/>
            <a:ext cx="6153436" cy="932561"/>
          </a:xfrm>
          <a:prstGeom prst="rect">
            <a:avLst/>
          </a:prstGeom>
        </p:spPr>
        <p:txBody>
          <a:bodyPr anchor="t" rtlCol="false" tIns="0" lIns="0" bIns="0" rIns="0">
            <a:spAutoFit/>
          </a:bodyPr>
          <a:lstStyle/>
          <a:p>
            <a:pPr algn="r">
              <a:lnSpc>
                <a:spcPts val="3724"/>
              </a:lnSpc>
              <a:spcBef>
                <a:spcPct val="0"/>
              </a:spcBef>
            </a:pPr>
            <a:r>
              <a:rPr lang="en-US" b="true" sz="2660">
                <a:solidFill>
                  <a:srgbClr val="FFFFFF"/>
                </a:solidFill>
                <a:latin typeface="Public Sans Bold"/>
                <a:ea typeface="Public Sans Bold"/>
                <a:cs typeface="Public Sans Bold"/>
                <a:sym typeface="Public Sans Bold"/>
              </a:rPr>
              <a:t>Pakowhai Support Fund, Taradale Anglican Church, Waiapu Diocese</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4F4F4F"/>
        </a:solidFill>
      </p:bgPr>
    </p:bg>
    <p:spTree>
      <p:nvGrpSpPr>
        <p:cNvPr id="1" name=""/>
        <p:cNvGrpSpPr/>
        <p:nvPr/>
      </p:nvGrpSpPr>
      <p:grpSpPr>
        <a:xfrm>
          <a:off x="0" y="0"/>
          <a:ext cx="0" cy="0"/>
          <a:chOff x="0" y="0"/>
          <a:chExt cx="0" cy="0"/>
        </a:xfrm>
      </p:grpSpPr>
      <p:sp>
        <p:nvSpPr>
          <p:cNvPr name="Freeform 2" id="2"/>
          <p:cNvSpPr/>
          <p:nvPr/>
        </p:nvSpPr>
        <p:spPr>
          <a:xfrm flipH="false" flipV="false" rot="0">
            <a:off x="5337828" y="0"/>
            <a:ext cx="7315200" cy="2053174"/>
          </a:xfrm>
          <a:custGeom>
            <a:avLst/>
            <a:gdLst/>
            <a:ahLst/>
            <a:cxnLst/>
            <a:rect r="r" b="b" t="t" l="l"/>
            <a:pathLst>
              <a:path h="2053174" w="7315200">
                <a:moveTo>
                  <a:pt x="0" y="0"/>
                </a:moveTo>
                <a:lnTo>
                  <a:pt x="7315200" y="0"/>
                </a:lnTo>
                <a:lnTo>
                  <a:pt x="7315200" y="2053174"/>
                </a:lnTo>
                <a:lnTo>
                  <a:pt x="0" y="205317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826921" y="3452504"/>
            <a:ext cx="12337014" cy="6650989"/>
          </a:xfrm>
          <a:custGeom>
            <a:avLst/>
            <a:gdLst/>
            <a:ahLst/>
            <a:cxnLst/>
            <a:rect r="r" b="b" t="t" l="l"/>
            <a:pathLst>
              <a:path h="6650989" w="12337014">
                <a:moveTo>
                  <a:pt x="0" y="0"/>
                </a:moveTo>
                <a:lnTo>
                  <a:pt x="12337014" y="0"/>
                </a:lnTo>
                <a:lnTo>
                  <a:pt x="12337014" y="6650989"/>
                </a:lnTo>
                <a:lnTo>
                  <a:pt x="0" y="6650989"/>
                </a:lnTo>
                <a:lnTo>
                  <a:pt x="0" y="0"/>
                </a:lnTo>
                <a:close/>
              </a:path>
            </a:pathLst>
          </a:custGeom>
          <a:blipFill>
            <a:blip r:embed="rId4"/>
            <a:stretch>
              <a:fillRect l="0" t="0" r="0" b="0"/>
            </a:stretch>
          </a:blipFill>
        </p:spPr>
      </p:sp>
      <p:sp>
        <p:nvSpPr>
          <p:cNvPr name="TextBox 4" id="4"/>
          <p:cNvSpPr txBox="true"/>
          <p:nvPr/>
        </p:nvSpPr>
        <p:spPr>
          <a:xfrm rot="0">
            <a:off x="2826921" y="2206828"/>
            <a:ext cx="12337014" cy="1129665"/>
          </a:xfrm>
          <a:prstGeom prst="rect">
            <a:avLst/>
          </a:prstGeom>
        </p:spPr>
        <p:txBody>
          <a:bodyPr anchor="t" rtlCol="false" tIns="0" lIns="0" bIns="0" rIns="0">
            <a:spAutoFit/>
          </a:bodyPr>
          <a:lstStyle/>
          <a:p>
            <a:pPr algn="ctr">
              <a:lnSpc>
                <a:spcPts val="4409"/>
              </a:lnSpc>
            </a:pPr>
            <a:r>
              <a:rPr lang="en-US" sz="3150">
                <a:solidFill>
                  <a:srgbClr val="F4A366"/>
                </a:solidFill>
                <a:latin typeface="Horizon"/>
                <a:ea typeface="Horizon"/>
                <a:cs typeface="Horizon"/>
                <a:sym typeface="Horizon"/>
              </a:rPr>
              <a:t>EMERGENCY APPEAL PROJECTS SUPPORTED BY 2023 DONATIONS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4F4F4F"/>
        </a:solidFill>
      </p:bgPr>
    </p:bg>
    <p:spTree>
      <p:nvGrpSpPr>
        <p:cNvPr id="1" name=""/>
        <p:cNvGrpSpPr/>
        <p:nvPr/>
      </p:nvGrpSpPr>
      <p:grpSpPr>
        <a:xfrm>
          <a:off x="0" y="0"/>
          <a:ext cx="0" cy="0"/>
          <a:chOff x="0" y="0"/>
          <a:chExt cx="0" cy="0"/>
        </a:xfrm>
      </p:grpSpPr>
      <p:sp>
        <p:nvSpPr>
          <p:cNvPr name="Freeform 2" id="2">
            <a:hlinkClick r:id="rId3" tooltip="https://news.anglicanmissions.org.nz/pray"/>
          </p:cNvPr>
          <p:cNvSpPr/>
          <p:nvPr/>
        </p:nvSpPr>
        <p:spPr>
          <a:xfrm flipH="false" flipV="false" rot="0">
            <a:off x="3715862" y="3334121"/>
            <a:ext cx="10856276" cy="3618759"/>
          </a:xfrm>
          <a:custGeom>
            <a:avLst/>
            <a:gdLst/>
            <a:ahLst/>
            <a:cxnLst/>
            <a:rect r="r" b="b" t="t" l="l"/>
            <a:pathLst>
              <a:path h="3618759" w="10856276">
                <a:moveTo>
                  <a:pt x="0" y="0"/>
                </a:moveTo>
                <a:lnTo>
                  <a:pt x="10856276" y="0"/>
                </a:lnTo>
                <a:lnTo>
                  <a:pt x="10856276" y="3618758"/>
                </a:lnTo>
                <a:lnTo>
                  <a:pt x="0" y="3618758"/>
                </a:lnTo>
                <a:lnTo>
                  <a:pt x="0" y="0"/>
                </a:lnTo>
                <a:close/>
              </a:path>
            </a:pathLst>
          </a:custGeom>
          <a:blipFill>
            <a:blip r:embed="rId2"/>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0" t="-1717" r="0" b="-1717"/>
            </a:stretch>
          </a:blipFill>
        </p:spPr>
      </p:sp>
      <p:sp>
        <p:nvSpPr>
          <p:cNvPr name="TextBox 3" id="3"/>
          <p:cNvSpPr txBox="true"/>
          <p:nvPr/>
        </p:nvSpPr>
        <p:spPr>
          <a:xfrm rot="0">
            <a:off x="14278671" y="9273712"/>
            <a:ext cx="6574104" cy="508331"/>
          </a:xfrm>
          <a:prstGeom prst="rect">
            <a:avLst/>
          </a:prstGeom>
        </p:spPr>
        <p:txBody>
          <a:bodyPr anchor="t" rtlCol="false" tIns="0" lIns="0" bIns="0" rIns="0">
            <a:spAutoFit/>
          </a:bodyPr>
          <a:lstStyle/>
          <a:p>
            <a:pPr algn="l">
              <a:lnSpc>
                <a:spcPts val="4163"/>
              </a:lnSpc>
            </a:pPr>
            <a:r>
              <a:rPr lang="en-US" sz="2974" b="true">
                <a:solidFill>
                  <a:srgbClr val="F6FAF9"/>
                </a:solidFill>
                <a:latin typeface="Oswald Bold"/>
                <a:ea typeface="Oswald Bold"/>
                <a:cs typeface="Oswald Bold"/>
                <a:sym typeface="Oswald Bold"/>
              </a:rPr>
              <a:t>SCAN TO SIGN UP NOW</a:t>
            </a:r>
          </a:p>
        </p:txBody>
      </p:sp>
      <p:sp>
        <p:nvSpPr>
          <p:cNvPr name="TextBox 4" id="4"/>
          <p:cNvSpPr txBox="true"/>
          <p:nvPr/>
        </p:nvSpPr>
        <p:spPr>
          <a:xfrm rot="0">
            <a:off x="869814" y="1276350"/>
            <a:ext cx="15736734" cy="1985362"/>
          </a:xfrm>
          <a:prstGeom prst="rect">
            <a:avLst/>
          </a:prstGeom>
        </p:spPr>
        <p:txBody>
          <a:bodyPr anchor="t" rtlCol="false" tIns="0" lIns="0" bIns="0" rIns="0">
            <a:spAutoFit/>
          </a:bodyPr>
          <a:lstStyle/>
          <a:p>
            <a:pPr algn="l">
              <a:lnSpc>
                <a:spcPts val="15017"/>
              </a:lnSpc>
            </a:pPr>
            <a:r>
              <a:rPr lang="en-US" sz="14723" b="true">
                <a:solidFill>
                  <a:srgbClr val="F6FAF9"/>
                </a:solidFill>
                <a:latin typeface="Oswald Bold"/>
                <a:ea typeface="Oswald Bold"/>
                <a:cs typeface="Oswald Bold"/>
                <a:sym typeface="Oswald Bold"/>
              </a:rPr>
              <a:t>PRAY THE NEWS</a:t>
            </a:r>
          </a:p>
        </p:txBody>
      </p:sp>
      <p:sp>
        <p:nvSpPr>
          <p:cNvPr name="TextBox 5" id="5"/>
          <p:cNvSpPr txBox="true"/>
          <p:nvPr/>
        </p:nvSpPr>
        <p:spPr>
          <a:xfrm rot="0">
            <a:off x="1006002" y="3449939"/>
            <a:ext cx="11920796" cy="5503520"/>
          </a:xfrm>
          <a:prstGeom prst="rect">
            <a:avLst/>
          </a:prstGeom>
        </p:spPr>
        <p:txBody>
          <a:bodyPr anchor="t" rtlCol="false" tIns="0" lIns="0" bIns="0" rIns="0">
            <a:spAutoFit/>
          </a:bodyPr>
          <a:lstStyle/>
          <a:p>
            <a:pPr algn="l">
              <a:lnSpc>
                <a:spcPts val="5880"/>
              </a:lnSpc>
            </a:pPr>
            <a:r>
              <a:rPr lang="en-US" sz="4200" b="true">
                <a:solidFill>
                  <a:srgbClr val="F6FAF9"/>
                </a:solidFill>
                <a:latin typeface="Poppins Bold"/>
                <a:ea typeface="Poppins Bold"/>
                <a:cs typeface="Poppins Bold"/>
                <a:sym typeface="Poppins Bold"/>
              </a:rPr>
              <a:t>The headlines are a powerful place to pray.</a:t>
            </a:r>
          </a:p>
          <a:p>
            <a:pPr algn="l">
              <a:lnSpc>
                <a:spcPts val="4176"/>
              </a:lnSpc>
              <a:spcBef>
                <a:spcPct val="0"/>
              </a:spcBef>
            </a:pPr>
          </a:p>
          <a:p>
            <a:pPr algn="l">
              <a:lnSpc>
                <a:spcPts val="4176"/>
              </a:lnSpc>
              <a:spcBef>
                <a:spcPct val="0"/>
              </a:spcBef>
            </a:pPr>
            <a:r>
              <a:rPr lang="en-US" b="true" sz="2983">
                <a:solidFill>
                  <a:srgbClr val="F6FAF9"/>
                </a:solidFill>
                <a:latin typeface="Poppins Bold"/>
                <a:ea typeface="Poppins Bold"/>
                <a:cs typeface="Poppins Bold"/>
                <a:sym typeface="Poppins Bold"/>
              </a:rPr>
              <a:t>Pray the News is a weekly blog published by Anglican Missions to enrich the intercessory prayer life of the church as we pray into the biggest social, cultural and geopolitical headlines facing the world.</a:t>
            </a:r>
          </a:p>
          <a:p>
            <a:pPr algn="l">
              <a:lnSpc>
                <a:spcPts val="4176"/>
              </a:lnSpc>
              <a:spcBef>
                <a:spcPct val="0"/>
              </a:spcBef>
            </a:pPr>
          </a:p>
          <a:p>
            <a:pPr algn="l">
              <a:lnSpc>
                <a:spcPts val="4176"/>
              </a:lnSpc>
              <a:spcBef>
                <a:spcPct val="0"/>
              </a:spcBef>
            </a:pPr>
            <a:r>
              <a:rPr lang="en-US" b="true" sz="2983">
                <a:solidFill>
                  <a:srgbClr val="F6FAF9"/>
                </a:solidFill>
                <a:latin typeface="Poppins Bold"/>
                <a:ea typeface="Poppins Bold"/>
                <a:cs typeface="Poppins Bold"/>
                <a:sym typeface="Poppins Bold"/>
              </a:rPr>
              <a:t>Prayer makes a difference and is an active engagement with the heart of God. Sign up to receive updates every Thursday on issues that we can pray into - together.</a:t>
            </a:r>
          </a:p>
        </p:txBody>
      </p:sp>
      <p:sp>
        <p:nvSpPr>
          <p:cNvPr name="Freeform 6" id="6"/>
          <p:cNvSpPr/>
          <p:nvPr/>
        </p:nvSpPr>
        <p:spPr>
          <a:xfrm flipH="false" flipV="false" rot="0">
            <a:off x="14506522" y="6109997"/>
            <a:ext cx="3059201" cy="3059201"/>
          </a:xfrm>
          <a:custGeom>
            <a:avLst/>
            <a:gdLst/>
            <a:ahLst/>
            <a:cxnLst/>
            <a:rect r="r" b="b" t="t" l="l"/>
            <a:pathLst>
              <a:path h="3059201" w="3059201">
                <a:moveTo>
                  <a:pt x="0" y="0"/>
                </a:moveTo>
                <a:lnTo>
                  <a:pt x="3059201" y="0"/>
                </a:lnTo>
                <a:lnTo>
                  <a:pt x="3059201" y="3059201"/>
                </a:lnTo>
                <a:lnTo>
                  <a:pt x="0" y="305920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4F4F4F"/>
        </a:solidFill>
      </p:bgPr>
    </p:bg>
    <p:spTree>
      <p:nvGrpSpPr>
        <p:cNvPr id="1" name=""/>
        <p:cNvGrpSpPr/>
        <p:nvPr/>
      </p:nvGrpSpPr>
      <p:grpSpPr>
        <a:xfrm>
          <a:off x="0" y="0"/>
          <a:ext cx="0" cy="0"/>
          <a:chOff x="0" y="0"/>
          <a:chExt cx="0" cy="0"/>
        </a:xfrm>
      </p:grpSpPr>
      <p:grpSp>
        <p:nvGrpSpPr>
          <p:cNvPr name="Group 2" id="2"/>
          <p:cNvGrpSpPr/>
          <p:nvPr/>
        </p:nvGrpSpPr>
        <p:grpSpPr>
          <a:xfrm rot="0">
            <a:off x="498753" y="440549"/>
            <a:ext cx="4007755" cy="4460489"/>
            <a:chOff x="0" y="0"/>
            <a:chExt cx="5343674" cy="5947318"/>
          </a:xfrm>
        </p:grpSpPr>
        <p:pic>
          <p:nvPicPr>
            <p:cNvPr name="Picture 3" id="3"/>
            <p:cNvPicPr>
              <a:picLocks noChangeAspect="true"/>
            </p:cNvPicPr>
            <p:nvPr/>
          </p:nvPicPr>
          <p:blipFill>
            <a:blip r:embed="rId2"/>
            <a:srcRect l="0" t="17465" r="0" b="17465"/>
            <a:stretch>
              <a:fillRect/>
            </a:stretch>
          </p:blipFill>
          <p:spPr>
            <a:xfrm flipH="false" flipV="false">
              <a:off x="0" y="0"/>
              <a:ext cx="5343674" cy="5947318"/>
            </a:xfrm>
            <a:prstGeom prst="rect">
              <a:avLst/>
            </a:prstGeom>
          </p:spPr>
        </p:pic>
      </p:grpSp>
      <p:grpSp>
        <p:nvGrpSpPr>
          <p:cNvPr name="Group 4" id="4"/>
          <p:cNvGrpSpPr/>
          <p:nvPr/>
        </p:nvGrpSpPr>
        <p:grpSpPr>
          <a:xfrm rot="0">
            <a:off x="498753" y="5385963"/>
            <a:ext cx="4007755" cy="4460489"/>
            <a:chOff x="0" y="0"/>
            <a:chExt cx="5343674" cy="5947318"/>
          </a:xfrm>
        </p:grpSpPr>
        <p:pic>
          <p:nvPicPr>
            <p:cNvPr name="Picture 5" id="5"/>
            <p:cNvPicPr>
              <a:picLocks noChangeAspect="true"/>
            </p:cNvPicPr>
            <p:nvPr/>
          </p:nvPicPr>
          <p:blipFill>
            <a:blip r:embed="rId3"/>
            <a:srcRect l="0" t="17874" r="0" b="17495"/>
            <a:stretch>
              <a:fillRect/>
            </a:stretch>
          </p:blipFill>
          <p:spPr>
            <a:xfrm flipH="false" flipV="false">
              <a:off x="0" y="0"/>
              <a:ext cx="5343674" cy="5947318"/>
            </a:xfrm>
            <a:prstGeom prst="rect">
              <a:avLst/>
            </a:prstGeom>
          </p:spPr>
        </p:pic>
      </p:grpSp>
      <p:grpSp>
        <p:nvGrpSpPr>
          <p:cNvPr name="Group 6" id="6"/>
          <p:cNvGrpSpPr/>
          <p:nvPr/>
        </p:nvGrpSpPr>
        <p:grpSpPr>
          <a:xfrm rot="0">
            <a:off x="4926333" y="440549"/>
            <a:ext cx="4007755" cy="4460489"/>
            <a:chOff x="0" y="0"/>
            <a:chExt cx="5343674" cy="5947318"/>
          </a:xfrm>
        </p:grpSpPr>
        <p:pic>
          <p:nvPicPr>
            <p:cNvPr name="Picture 7" id="7"/>
            <p:cNvPicPr>
              <a:picLocks noChangeAspect="true"/>
            </p:cNvPicPr>
            <p:nvPr/>
          </p:nvPicPr>
          <p:blipFill>
            <a:blip r:embed="rId4"/>
            <a:srcRect l="0" t="17446" r="0" b="17446"/>
            <a:stretch>
              <a:fillRect/>
            </a:stretch>
          </p:blipFill>
          <p:spPr>
            <a:xfrm flipH="false" flipV="false">
              <a:off x="0" y="0"/>
              <a:ext cx="5343674" cy="5947318"/>
            </a:xfrm>
            <a:prstGeom prst="rect">
              <a:avLst/>
            </a:prstGeom>
          </p:spPr>
        </p:pic>
      </p:grpSp>
      <p:grpSp>
        <p:nvGrpSpPr>
          <p:cNvPr name="Group 8" id="8"/>
          <p:cNvGrpSpPr/>
          <p:nvPr/>
        </p:nvGrpSpPr>
        <p:grpSpPr>
          <a:xfrm rot="0">
            <a:off x="4926333" y="5385963"/>
            <a:ext cx="4007755" cy="4460489"/>
            <a:chOff x="0" y="0"/>
            <a:chExt cx="5343674" cy="5947318"/>
          </a:xfrm>
        </p:grpSpPr>
        <p:pic>
          <p:nvPicPr>
            <p:cNvPr name="Picture 9" id="9"/>
            <p:cNvPicPr>
              <a:picLocks noChangeAspect="true"/>
            </p:cNvPicPr>
            <p:nvPr/>
          </p:nvPicPr>
          <p:blipFill>
            <a:blip r:embed="rId5"/>
            <a:srcRect l="0" t="18190" r="0" b="17051"/>
            <a:stretch>
              <a:fillRect/>
            </a:stretch>
          </p:blipFill>
          <p:spPr>
            <a:xfrm flipH="false" flipV="false">
              <a:off x="0" y="0"/>
              <a:ext cx="5343674" cy="5947318"/>
            </a:xfrm>
            <a:prstGeom prst="rect">
              <a:avLst/>
            </a:prstGeom>
          </p:spPr>
        </p:pic>
      </p:grpSp>
      <p:grpSp>
        <p:nvGrpSpPr>
          <p:cNvPr name="Group 10" id="10"/>
          <p:cNvGrpSpPr/>
          <p:nvPr/>
        </p:nvGrpSpPr>
        <p:grpSpPr>
          <a:xfrm rot="0">
            <a:off x="9353912" y="440549"/>
            <a:ext cx="4007755" cy="4460489"/>
            <a:chOff x="0" y="0"/>
            <a:chExt cx="5343674" cy="5947318"/>
          </a:xfrm>
        </p:grpSpPr>
        <p:pic>
          <p:nvPicPr>
            <p:cNvPr name="Picture 11" id="11"/>
            <p:cNvPicPr>
              <a:picLocks noChangeAspect="true"/>
            </p:cNvPicPr>
            <p:nvPr/>
          </p:nvPicPr>
          <p:blipFill>
            <a:blip r:embed="rId6"/>
            <a:srcRect l="0" t="15357" r="0" b="20265"/>
            <a:stretch>
              <a:fillRect/>
            </a:stretch>
          </p:blipFill>
          <p:spPr>
            <a:xfrm flipH="false" flipV="false">
              <a:off x="0" y="0"/>
              <a:ext cx="5343674" cy="5947318"/>
            </a:xfrm>
            <a:prstGeom prst="rect">
              <a:avLst/>
            </a:prstGeom>
          </p:spPr>
        </p:pic>
      </p:grpSp>
      <p:grpSp>
        <p:nvGrpSpPr>
          <p:cNvPr name="Group 12" id="12"/>
          <p:cNvGrpSpPr/>
          <p:nvPr/>
        </p:nvGrpSpPr>
        <p:grpSpPr>
          <a:xfrm rot="0">
            <a:off x="9353912" y="5385963"/>
            <a:ext cx="4007755" cy="4460489"/>
            <a:chOff x="0" y="0"/>
            <a:chExt cx="5343674" cy="5947318"/>
          </a:xfrm>
        </p:grpSpPr>
        <p:pic>
          <p:nvPicPr>
            <p:cNvPr name="Picture 13" id="13"/>
            <p:cNvPicPr>
              <a:picLocks noChangeAspect="true"/>
            </p:cNvPicPr>
            <p:nvPr/>
          </p:nvPicPr>
          <p:blipFill>
            <a:blip r:embed="rId7"/>
            <a:srcRect l="0" t="16994" r="0" b="15408"/>
            <a:stretch>
              <a:fillRect/>
            </a:stretch>
          </p:blipFill>
          <p:spPr>
            <a:xfrm flipH="false" flipV="false">
              <a:off x="0" y="0"/>
              <a:ext cx="5343674" cy="5947318"/>
            </a:xfrm>
            <a:prstGeom prst="rect">
              <a:avLst/>
            </a:prstGeom>
          </p:spPr>
        </p:pic>
      </p:grpSp>
      <p:grpSp>
        <p:nvGrpSpPr>
          <p:cNvPr name="Group 14" id="14"/>
          <p:cNvGrpSpPr/>
          <p:nvPr/>
        </p:nvGrpSpPr>
        <p:grpSpPr>
          <a:xfrm rot="0">
            <a:off x="13781492" y="440549"/>
            <a:ext cx="4007755" cy="4460489"/>
            <a:chOff x="0" y="0"/>
            <a:chExt cx="5343674" cy="5947318"/>
          </a:xfrm>
        </p:grpSpPr>
        <p:pic>
          <p:nvPicPr>
            <p:cNvPr name="Picture 15" id="15"/>
            <p:cNvPicPr>
              <a:picLocks noChangeAspect="true"/>
            </p:cNvPicPr>
            <p:nvPr/>
          </p:nvPicPr>
          <p:blipFill>
            <a:blip r:embed="rId8"/>
            <a:srcRect l="0" t="15552" r="0" b="22129"/>
            <a:stretch>
              <a:fillRect/>
            </a:stretch>
          </p:blipFill>
          <p:spPr>
            <a:xfrm flipH="false" flipV="false">
              <a:off x="0" y="0"/>
              <a:ext cx="5343674" cy="5947318"/>
            </a:xfrm>
            <a:prstGeom prst="rect">
              <a:avLst/>
            </a:prstGeom>
          </p:spPr>
        </p:pic>
      </p:grpSp>
      <p:grpSp>
        <p:nvGrpSpPr>
          <p:cNvPr name="Group 16" id="16"/>
          <p:cNvGrpSpPr/>
          <p:nvPr/>
        </p:nvGrpSpPr>
        <p:grpSpPr>
          <a:xfrm rot="0">
            <a:off x="13781492" y="5385963"/>
            <a:ext cx="4007755" cy="4460489"/>
            <a:chOff x="0" y="0"/>
            <a:chExt cx="5343674" cy="5947318"/>
          </a:xfrm>
        </p:grpSpPr>
        <p:pic>
          <p:nvPicPr>
            <p:cNvPr name="Picture 17" id="17"/>
            <p:cNvPicPr>
              <a:picLocks noChangeAspect="true"/>
            </p:cNvPicPr>
            <p:nvPr/>
          </p:nvPicPr>
          <p:blipFill>
            <a:blip r:embed="rId9"/>
            <a:srcRect l="0" t="17741" r="0" b="15792"/>
            <a:stretch>
              <a:fillRect/>
            </a:stretch>
          </p:blipFill>
          <p:spPr>
            <a:xfrm flipH="false" flipV="false">
              <a:off x="0" y="0"/>
              <a:ext cx="5343674" cy="5947318"/>
            </a:xfrm>
            <a:prstGeom prst="rect">
              <a:avLst/>
            </a:prstGeom>
          </p:spPr>
        </p:pic>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4F4F4F"/>
        </a:solidFill>
      </p:bgPr>
    </p:bg>
    <p:spTree>
      <p:nvGrpSpPr>
        <p:cNvPr id="1" name=""/>
        <p:cNvGrpSpPr/>
        <p:nvPr/>
      </p:nvGrpSpPr>
      <p:grpSpPr>
        <a:xfrm>
          <a:off x="0" y="0"/>
          <a:ext cx="0" cy="0"/>
          <a:chOff x="0" y="0"/>
          <a:chExt cx="0" cy="0"/>
        </a:xfrm>
      </p:grpSpPr>
      <p:sp>
        <p:nvSpPr>
          <p:cNvPr name="Freeform 2" id="2"/>
          <p:cNvSpPr/>
          <p:nvPr/>
        </p:nvSpPr>
        <p:spPr>
          <a:xfrm flipH="false" flipV="false" rot="0">
            <a:off x="10373927" y="2070984"/>
            <a:ext cx="5881891" cy="1916706"/>
          </a:xfrm>
          <a:custGeom>
            <a:avLst/>
            <a:gdLst/>
            <a:ahLst/>
            <a:cxnLst/>
            <a:rect r="r" b="b" t="t" l="l"/>
            <a:pathLst>
              <a:path h="1916706" w="5881891">
                <a:moveTo>
                  <a:pt x="0" y="0"/>
                </a:moveTo>
                <a:lnTo>
                  <a:pt x="5881891" y="0"/>
                </a:lnTo>
                <a:lnTo>
                  <a:pt x="5881891" y="1916706"/>
                </a:lnTo>
                <a:lnTo>
                  <a:pt x="0" y="1916706"/>
                </a:lnTo>
                <a:lnTo>
                  <a:pt x="0" y="0"/>
                </a:lnTo>
                <a:close/>
              </a:path>
            </a:pathLst>
          </a:custGeom>
          <a:blipFill>
            <a:blip r:embed="rId2"/>
            <a:stretch>
              <a:fillRect l="0" t="-64912" r="-33" b="-264449"/>
            </a:stretch>
          </a:blipFill>
        </p:spPr>
      </p:sp>
      <p:sp>
        <p:nvSpPr>
          <p:cNvPr name="Freeform 3" id="3"/>
          <p:cNvSpPr/>
          <p:nvPr/>
        </p:nvSpPr>
        <p:spPr>
          <a:xfrm flipH="false" flipV="false" rot="0">
            <a:off x="1460270" y="2070984"/>
            <a:ext cx="8357602" cy="6145032"/>
          </a:xfrm>
          <a:custGeom>
            <a:avLst/>
            <a:gdLst/>
            <a:ahLst/>
            <a:cxnLst/>
            <a:rect r="r" b="b" t="t" l="l"/>
            <a:pathLst>
              <a:path h="6145032" w="8357602">
                <a:moveTo>
                  <a:pt x="0" y="0"/>
                </a:moveTo>
                <a:lnTo>
                  <a:pt x="8357602" y="0"/>
                </a:lnTo>
                <a:lnTo>
                  <a:pt x="8357602" y="6145032"/>
                </a:lnTo>
                <a:lnTo>
                  <a:pt x="0" y="6145032"/>
                </a:lnTo>
                <a:lnTo>
                  <a:pt x="0" y="0"/>
                </a:lnTo>
                <a:close/>
              </a:path>
            </a:pathLst>
          </a:custGeom>
          <a:blipFill>
            <a:blip r:embed="rId3"/>
            <a:stretch>
              <a:fillRect l="0" t="0" r="0" b="0"/>
            </a:stretch>
          </a:blipFill>
        </p:spPr>
      </p:sp>
      <p:sp>
        <p:nvSpPr>
          <p:cNvPr name="Freeform 4" id="4"/>
          <p:cNvSpPr/>
          <p:nvPr/>
        </p:nvSpPr>
        <p:spPr>
          <a:xfrm flipH="false" flipV="false" rot="0">
            <a:off x="10373927" y="3029337"/>
            <a:ext cx="5868813" cy="5186679"/>
          </a:xfrm>
          <a:custGeom>
            <a:avLst/>
            <a:gdLst/>
            <a:ahLst/>
            <a:cxnLst/>
            <a:rect r="r" b="b" t="t" l="l"/>
            <a:pathLst>
              <a:path h="5186679" w="5868813">
                <a:moveTo>
                  <a:pt x="0" y="0"/>
                </a:moveTo>
                <a:lnTo>
                  <a:pt x="5868813" y="0"/>
                </a:lnTo>
                <a:lnTo>
                  <a:pt x="5868813" y="5186679"/>
                </a:lnTo>
                <a:lnTo>
                  <a:pt x="0" y="5186679"/>
                </a:lnTo>
                <a:lnTo>
                  <a:pt x="0" y="0"/>
                </a:lnTo>
                <a:close/>
              </a:path>
            </a:pathLst>
          </a:custGeom>
          <a:blipFill>
            <a:blip r:embed="rId2"/>
            <a:stretch>
              <a:fillRect l="0" t="-49935" r="-256" b="-8732"/>
            </a:stretch>
          </a:blipFill>
        </p:spPr>
      </p:sp>
    </p:spTree>
  </p:cSld>
  <p:clrMapOvr>
    <a:masterClrMapping/>
  </p:clrMapOvr>
</p:sld>
</file>

<file path=ppt/slides/slide16.xml><?xml version="1.0" encoding="utf-8"?>
<p:sld xmlns:p="http://schemas.openxmlformats.org/presentationml/2006/main" xmlns:a="http://schemas.openxmlformats.org/drawingml/2006/main">
  <p:cSld>
    <p:bg>
      <p:bgPr>
        <a:solidFill>
          <a:srgbClr val="4F4F4F"/>
        </a:solidFill>
      </p:bgPr>
    </p:bg>
    <p:spTree>
      <p:nvGrpSpPr>
        <p:cNvPr id="1" name=""/>
        <p:cNvGrpSpPr/>
        <p:nvPr/>
      </p:nvGrpSpPr>
      <p:grpSpPr>
        <a:xfrm>
          <a:off x="0" y="0"/>
          <a:ext cx="0" cy="0"/>
          <a:chOff x="0" y="0"/>
          <a:chExt cx="0" cy="0"/>
        </a:xfrm>
      </p:grpSpPr>
      <p:sp>
        <p:nvSpPr>
          <p:cNvPr name="TextBox 2" id="2"/>
          <p:cNvSpPr txBox="true"/>
          <p:nvPr/>
        </p:nvSpPr>
        <p:spPr>
          <a:xfrm rot="0">
            <a:off x="1439502" y="3039032"/>
            <a:ext cx="15408997" cy="3989862"/>
          </a:xfrm>
          <a:prstGeom prst="rect">
            <a:avLst/>
          </a:prstGeom>
        </p:spPr>
        <p:txBody>
          <a:bodyPr anchor="t" rtlCol="false" tIns="0" lIns="0" bIns="0" rIns="0">
            <a:spAutoFit/>
          </a:bodyPr>
          <a:lstStyle/>
          <a:p>
            <a:pPr algn="ctr">
              <a:lnSpc>
                <a:spcPts val="16002"/>
              </a:lnSpc>
              <a:spcBef>
                <a:spcPct val="0"/>
              </a:spcBef>
            </a:pPr>
            <a:r>
              <a:rPr lang="en-US" b="true" sz="11430">
                <a:solidFill>
                  <a:srgbClr val="00AAB9"/>
                </a:solidFill>
                <a:latin typeface="Oswald Bold"/>
                <a:ea typeface="Oswald Bold"/>
                <a:cs typeface="Oswald Bold"/>
                <a:sym typeface="Oswald Bold"/>
              </a:rPr>
              <a:t>RWENZORI SPECIAL NEEDS FOUNDATION</a:t>
            </a:r>
          </a:p>
        </p:txBody>
      </p:sp>
      <p:sp>
        <p:nvSpPr>
          <p:cNvPr name="TextBox 3" id="3"/>
          <p:cNvSpPr txBox="true"/>
          <p:nvPr/>
        </p:nvSpPr>
        <p:spPr>
          <a:xfrm rot="0">
            <a:off x="1528848" y="3039032"/>
            <a:ext cx="15408997" cy="3989862"/>
          </a:xfrm>
          <a:prstGeom prst="rect">
            <a:avLst/>
          </a:prstGeom>
        </p:spPr>
        <p:txBody>
          <a:bodyPr anchor="t" rtlCol="false" tIns="0" lIns="0" bIns="0" rIns="0">
            <a:spAutoFit/>
          </a:bodyPr>
          <a:lstStyle/>
          <a:p>
            <a:pPr algn="ctr">
              <a:lnSpc>
                <a:spcPts val="16002"/>
              </a:lnSpc>
              <a:spcBef>
                <a:spcPct val="0"/>
              </a:spcBef>
            </a:pPr>
            <a:r>
              <a:rPr lang="en-US" b="true" sz="11430">
                <a:solidFill>
                  <a:srgbClr val="FFFFFF"/>
                </a:solidFill>
                <a:latin typeface="Oswald Bold"/>
                <a:ea typeface="Oswald Bold"/>
                <a:cs typeface="Oswald Bold"/>
                <a:sym typeface="Oswald Bold"/>
              </a:rPr>
              <a:t>RWENZORI SPECIAL NEEDS FOUNDATION</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10592" r="0" b="-10592"/>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00AAB9"/>
        </a:solidFill>
      </p:bgPr>
    </p:bg>
    <p:spTree>
      <p:nvGrpSpPr>
        <p:cNvPr id="1" name=""/>
        <p:cNvGrpSpPr/>
        <p:nvPr/>
      </p:nvGrpSpPr>
      <p:grpSpPr>
        <a:xfrm>
          <a:off x="0" y="0"/>
          <a:ext cx="0" cy="0"/>
          <a:chOff x="0" y="0"/>
          <a:chExt cx="0" cy="0"/>
        </a:xfrm>
      </p:grpSpPr>
      <p:sp>
        <p:nvSpPr>
          <p:cNvPr name="AutoShape 2" id="2"/>
          <p:cNvSpPr/>
          <p:nvPr/>
        </p:nvSpPr>
        <p:spPr>
          <a:xfrm>
            <a:off x="1457900" y="7202617"/>
            <a:ext cx="8250829" cy="614538"/>
          </a:xfrm>
          <a:prstGeom prst="line">
            <a:avLst/>
          </a:prstGeom>
          <a:ln cap="flat" w="9525">
            <a:solidFill>
              <a:srgbClr val="FFFFFF"/>
            </a:solidFill>
            <a:prstDash val="solid"/>
            <a:headEnd type="none" len="sm" w="sm"/>
            <a:tailEnd type="none" len="sm" w="sm"/>
          </a:ln>
        </p:spPr>
      </p:sp>
      <p:sp>
        <p:nvSpPr>
          <p:cNvPr name="Freeform 3" id="3"/>
          <p:cNvSpPr/>
          <p:nvPr/>
        </p:nvSpPr>
        <p:spPr>
          <a:xfrm flipH="false" flipV="false" rot="0">
            <a:off x="1189297" y="783351"/>
            <a:ext cx="937632" cy="937632"/>
          </a:xfrm>
          <a:custGeom>
            <a:avLst/>
            <a:gdLst/>
            <a:ahLst/>
            <a:cxnLst/>
            <a:rect r="r" b="b" t="t" l="l"/>
            <a:pathLst>
              <a:path h="937632" w="937632">
                <a:moveTo>
                  <a:pt x="0" y="0"/>
                </a:moveTo>
                <a:lnTo>
                  <a:pt x="937632" y="0"/>
                </a:lnTo>
                <a:lnTo>
                  <a:pt x="937632" y="937632"/>
                </a:lnTo>
                <a:lnTo>
                  <a:pt x="0" y="937632"/>
                </a:lnTo>
                <a:lnTo>
                  <a:pt x="0" y="0"/>
                </a:lnTo>
                <a:close/>
              </a:path>
            </a:pathLst>
          </a:custGeom>
          <a:blipFill>
            <a:blip r:embed="rId2"/>
            <a:stretch>
              <a:fillRect l="0" t="0" r="0" b="0"/>
            </a:stretch>
          </a:blipFill>
        </p:spPr>
      </p:sp>
      <p:sp>
        <p:nvSpPr>
          <p:cNvPr name="Freeform 4" id="4"/>
          <p:cNvSpPr/>
          <p:nvPr/>
        </p:nvSpPr>
        <p:spPr>
          <a:xfrm flipH="false" flipV="false" rot="0">
            <a:off x="7305856" y="7180173"/>
            <a:ext cx="2447904" cy="2447904"/>
          </a:xfrm>
          <a:custGeom>
            <a:avLst/>
            <a:gdLst/>
            <a:ahLst/>
            <a:cxnLst/>
            <a:rect r="r" b="b" t="t" l="l"/>
            <a:pathLst>
              <a:path h="2447904" w="2447904">
                <a:moveTo>
                  <a:pt x="0" y="0"/>
                </a:moveTo>
                <a:lnTo>
                  <a:pt x="2447904" y="0"/>
                </a:lnTo>
                <a:lnTo>
                  <a:pt x="2447904" y="2447904"/>
                </a:lnTo>
                <a:lnTo>
                  <a:pt x="0" y="244790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264853" y="3075228"/>
            <a:ext cx="8181912" cy="2339736"/>
          </a:xfrm>
          <a:prstGeom prst="rect">
            <a:avLst/>
          </a:prstGeom>
        </p:spPr>
        <p:txBody>
          <a:bodyPr anchor="t" rtlCol="false" tIns="0" lIns="0" bIns="0" rIns="0">
            <a:spAutoFit/>
          </a:bodyPr>
          <a:lstStyle/>
          <a:p>
            <a:pPr algn="l">
              <a:lnSpc>
                <a:spcPts val="19135"/>
              </a:lnSpc>
            </a:pPr>
            <a:r>
              <a:rPr lang="en-US" b="true" sz="13668" spc="41">
                <a:solidFill>
                  <a:srgbClr val="FFFFFF"/>
                </a:solidFill>
                <a:latin typeface="Oswald Bold"/>
                <a:ea typeface="Oswald Bold"/>
                <a:cs typeface="Oswald Bold"/>
                <a:sym typeface="Oswald Bold"/>
              </a:rPr>
              <a:t>WITH US!</a:t>
            </a:r>
          </a:p>
        </p:txBody>
      </p:sp>
      <p:sp>
        <p:nvSpPr>
          <p:cNvPr name="TextBox 6" id="6"/>
          <p:cNvSpPr txBox="true"/>
          <p:nvPr/>
        </p:nvSpPr>
        <p:spPr>
          <a:xfrm rot="0">
            <a:off x="1399155" y="7999211"/>
            <a:ext cx="5061520" cy="969405"/>
          </a:xfrm>
          <a:prstGeom prst="rect">
            <a:avLst/>
          </a:prstGeom>
        </p:spPr>
        <p:txBody>
          <a:bodyPr anchor="t" rtlCol="false" tIns="0" lIns="0" bIns="0" rIns="0">
            <a:spAutoFit/>
          </a:bodyPr>
          <a:lstStyle/>
          <a:p>
            <a:pPr algn="l">
              <a:lnSpc>
                <a:spcPts val="2514"/>
              </a:lnSpc>
            </a:pPr>
            <a:r>
              <a:rPr lang="en-US" sz="1934" spc="-42">
                <a:solidFill>
                  <a:srgbClr val="FFFFFF"/>
                </a:solidFill>
                <a:latin typeface="Poppins"/>
                <a:ea typeface="Poppins"/>
                <a:cs typeface="Poppins"/>
                <a:sym typeface="Poppins"/>
              </a:rPr>
              <a:t>Scan the QR code to connect through our social media, website and eNewsletter. </a:t>
            </a:r>
          </a:p>
          <a:p>
            <a:pPr algn="l">
              <a:lnSpc>
                <a:spcPts val="2514"/>
              </a:lnSpc>
            </a:pPr>
            <a:r>
              <a:rPr lang="en-US" sz="1934" spc="-42">
                <a:solidFill>
                  <a:srgbClr val="FFFFFF"/>
                </a:solidFill>
                <a:latin typeface="Poppins"/>
                <a:ea typeface="Poppins"/>
                <a:cs typeface="Poppins"/>
                <a:sym typeface="Poppins"/>
              </a:rPr>
              <a:t>It’s the best way to stay in the loop!</a:t>
            </a:r>
          </a:p>
        </p:txBody>
      </p:sp>
      <p:sp>
        <p:nvSpPr>
          <p:cNvPr name="TextBox 7" id="7"/>
          <p:cNvSpPr txBox="true"/>
          <p:nvPr/>
        </p:nvSpPr>
        <p:spPr>
          <a:xfrm rot="0">
            <a:off x="1457900" y="7025149"/>
            <a:ext cx="6063161" cy="335887"/>
          </a:xfrm>
          <a:prstGeom prst="rect">
            <a:avLst/>
          </a:prstGeom>
        </p:spPr>
        <p:txBody>
          <a:bodyPr anchor="t" rtlCol="false" tIns="0" lIns="0" bIns="0" rIns="0">
            <a:spAutoFit/>
          </a:bodyPr>
          <a:lstStyle/>
          <a:p>
            <a:pPr algn="l">
              <a:lnSpc>
                <a:spcPts val="2421"/>
              </a:lnSpc>
            </a:pPr>
            <a:r>
              <a:rPr lang="en-US" sz="2087" spc="-118">
                <a:solidFill>
                  <a:srgbClr val="FFFFFF"/>
                </a:solidFill>
                <a:latin typeface="Horizon"/>
                <a:ea typeface="Horizon"/>
                <a:cs typeface="Horizon"/>
                <a:sym typeface="Horizon"/>
              </a:rPr>
              <a:t>Find us online:</a:t>
            </a:r>
          </a:p>
        </p:txBody>
      </p:sp>
      <p:sp>
        <p:nvSpPr>
          <p:cNvPr name="TextBox 8" id="8"/>
          <p:cNvSpPr txBox="true"/>
          <p:nvPr/>
        </p:nvSpPr>
        <p:spPr>
          <a:xfrm rot="0">
            <a:off x="1189297" y="1456487"/>
            <a:ext cx="8181912" cy="2339736"/>
          </a:xfrm>
          <a:prstGeom prst="rect">
            <a:avLst/>
          </a:prstGeom>
        </p:spPr>
        <p:txBody>
          <a:bodyPr anchor="t" rtlCol="false" tIns="0" lIns="0" bIns="0" rIns="0">
            <a:spAutoFit/>
          </a:bodyPr>
          <a:lstStyle/>
          <a:p>
            <a:pPr algn="l">
              <a:lnSpc>
                <a:spcPts val="19135"/>
              </a:lnSpc>
            </a:pPr>
            <a:r>
              <a:rPr lang="en-US" b="true" sz="13668" spc="41">
                <a:solidFill>
                  <a:srgbClr val="FFFFFF"/>
                </a:solidFill>
                <a:latin typeface="Oswald Bold"/>
                <a:ea typeface="Oswald Bold"/>
                <a:cs typeface="Oswald Bold"/>
                <a:sym typeface="Oswald Bold"/>
              </a:rPr>
              <a:t>CONNECT</a:t>
            </a:r>
          </a:p>
        </p:txBody>
      </p:sp>
      <p:sp>
        <p:nvSpPr>
          <p:cNvPr name="TextBox 9" id="9"/>
          <p:cNvSpPr txBox="true"/>
          <p:nvPr/>
        </p:nvSpPr>
        <p:spPr>
          <a:xfrm rot="0">
            <a:off x="1354457" y="5715787"/>
            <a:ext cx="7666167" cy="648353"/>
          </a:xfrm>
          <a:prstGeom prst="rect">
            <a:avLst/>
          </a:prstGeom>
        </p:spPr>
        <p:txBody>
          <a:bodyPr anchor="t" rtlCol="false" tIns="0" lIns="0" bIns="0" rIns="0">
            <a:spAutoFit/>
          </a:bodyPr>
          <a:lstStyle/>
          <a:p>
            <a:pPr algn="l">
              <a:lnSpc>
                <a:spcPts val="2514"/>
              </a:lnSpc>
            </a:pPr>
            <a:r>
              <a:rPr lang="en-US" b="true" sz="1934" spc="-42">
                <a:solidFill>
                  <a:srgbClr val="FFFFFF"/>
                </a:solidFill>
                <a:latin typeface="Poppins Bold"/>
                <a:ea typeface="Poppins Bold"/>
                <a:cs typeface="Poppins Bold"/>
                <a:sym typeface="Poppins Bold"/>
              </a:rPr>
              <a:t>Don’t miss out on what’s happening! There’s a range of ways you can stay connected to Anglican Missions:</a:t>
            </a:r>
          </a:p>
        </p:txBody>
      </p:sp>
      <p:sp>
        <p:nvSpPr>
          <p:cNvPr name="Freeform 10" id="10"/>
          <p:cNvSpPr/>
          <p:nvPr/>
        </p:nvSpPr>
        <p:spPr>
          <a:xfrm flipH="false" flipV="false" rot="0">
            <a:off x="4166665" y="-1526593"/>
            <a:ext cx="18721509" cy="13105056"/>
          </a:xfrm>
          <a:custGeom>
            <a:avLst/>
            <a:gdLst/>
            <a:ahLst/>
            <a:cxnLst/>
            <a:rect r="r" b="b" t="t" l="l"/>
            <a:pathLst>
              <a:path h="13105056" w="18721509">
                <a:moveTo>
                  <a:pt x="0" y="0"/>
                </a:moveTo>
                <a:lnTo>
                  <a:pt x="18721509" y="0"/>
                </a:lnTo>
                <a:lnTo>
                  <a:pt x="18721509" y="13105056"/>
                </a:lnTo>
                <a:lnTo>
                  <a:pt x="0" y="13105056"/>
                </a:lnTo>
                <a:lnTo>
                  <a:pt x="0" y="0"/>
                </a:lnTo>
                <a:close/>
              </a:path>
            </a:pathLst>
          </a:custGeom>
          <a:blipFill>
            <a:blip r:embed="rId5"/>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00AAB9"/>
        </a:solidFill>
      </p:bgPr>
    </p:bg>
    <p:spTree>
      <p:nvGrpSpPr>
        <p:cNvPr id="1" name=""/>
        <p:cNvGrpSpPr/>
        <p:nvPr/>
      </p:nvGrpSpPr>
      <p:grpSpPr>
        <a:xfrm>
          <a:off x="0" y="0"/>
          <a:ext cx="0" cy="0"/>
          <a:chOff x="0" y="0"/>
          <a:chExt cx="0" cy="0"/>
        </a:xfrm>
      </p:grpSpPr>
      <p:sp>
        <p:nvSpPr>
          <p:cNvPr name="Freeform 2" id="2"/>
          <p:cNvSpPr/>
          <p:nvPr/>
        </p:nvSpPr>
        <p:spPr>
          <a:xfrm flipH="false" flipV="false" rot="0">
            <a:off x="1189297" y="783351"/>
            <a:ext cx="937632" cy="937632"/>
          </a:xfrm>
          <a:custGeom>
            <a:avLst/>
            <a:gdLst/>
            <a:ahLst/>
            <a:cxnLst/>
            <a:rect r="r" b="b" t="t" l="l"/>
            <a:pathLst>
              <a:path h="937632" w="937632">
                <a:moveTo>
                  <a:pt x="0" y="0"/>
                </a:moveTo>
                <a:lnTo>
                  <a:pt x="937632" y="0"/>
                </a:lnTo>
                <a:lnTo>
                  <a:pt x="937632" y="937632"/>
                </a:lnTo>
                <a:lnTo>
                  <a:pt x="0" y="937632"/>
                </a:lnTo>
                <a:lnTo>
                  <a:pt x="0" y="0"/>
                </a:lnTo>
                <a:close/>
              </a:path>
            </a:pathLst>
          </a:custGeom>
          <a:blipFill>
            <a:blip r:embed="rId2"/>
            <a:stretch>
              <a:fillRect l="0" t="0" r="0" b="0"/>
            </a:stretch>
          </a:blipFill>
        </p:spPr>
      </p:sp>
      <p:sp>
        <p:nvSpPr>
          <p:cNvPr name="TextBox 3" id="3"/>
          <p:cNvSpPr txBox="true"/>
          <p:nvPr/>
        </p:nvSpPr>
        <p:spPr>
          <a:xfrm rot="0">
            <a:off x="1189297" y="3612065"/>
            <a:ext cx="12115614" cy="3396246"/>
          </a:xfrm>
          <a:prstGeom prst="rect">
            <a:avLst/>
          </a:prstGeom>
        </p:spPr>
        <p:txBody>
          <a:bodyPr anchor="t" rtlCol="false" tIns="0" lIns="0" bIns="0" rIns="0">
            <a:spAutoFit/>
          </a:bodyPr>
          <a:lstStyle/>
          <a:p>
            <a:pPr algn="l">
              <a:lnSpc>
                <a:spcPts val="12984"/>
              </a:lnSpc>
            </a:pPr>
            <a:r>
              <a:rPr lang="en-US" b="true" sz="13668" spc="41">
                <a:solidFill>
                  <a:srgbClr val="FFFFFF"/>
                </a:solidFill>
                <a:latin typeface="Oswald Bold"/>
                <a:ea typeface="Oswald Bold"/>
                <a:cs typeface="Oswald Bold"/>
                <a:sym typeface="Oswald Bold"/>
              </a:rPr>
              <a:t>THANK YOU FOR YOUR SUPPORT.</a:t>
            </a:r>
          </a:p>
        </p:txBody>
      </p:sp>
      <p:sp>
        <p:nvSpPr>
          <p:cNvPr name="TextBox 4" id="4"/>
          <p:cNvSpPr txBox="true"/>
          <p:nvPr/>
        </p:nvSpPr>
        <p:spPr>
          <a:xfrm rot="0">
            <a:off x="1415918" y="7084510"/>
            <a:ext cx="11888993" cy="895350"/>
          </a:xfrm>
          <a:prstGeom prst="rect">
            <a:avLst/>
          </a:prstGeom>
        </p:spPr>
        <p:txBody>
          <a:bodyPr anchor="t" rtlCol="false" tIns="0" lIns="0" bIns="0" rIns="0">
            <a:spAutoFit/>
          </a:bodyPr>
          <a:lstStyle/>
          <a:p>
            <a:pPr algn="l">
              <a:lnSpc>
                <a:spcPts val="3419"/>
              </a:lnSpc>
            </a:pPr>
            <a:r>
              <a:rPr lang="en-US" sz="3600" spc="10">
                <a:solidFill>
                  <a:srgbClr val="FFFFFF"/>
                </a:solidFill>
                <a:latin typeface="Public Sans"/>
                <a:ea typeface="Public Sans"/>
                <a:cs typeface="Public Sans"/>
                <a:sym typeface="Public Sans"/>
              </a:rPr>
              <a:t>We can’t do this work without your continued financial and prayer support.</a:t>
            </a:r>
          </a:p>
        </p:txBody>
      </p:sp>
      <p:sp>
        <p:nvSpPr>
          <p:cNvPr name="TextBox 5" id="5"/>
          <p:cNvSpPr txBox="true"/>
          <p:nvPr/>
        </p:nvSpPr>
        <p:spPr>
          <a:xfrm rot="0">
            <a:off x="2399471" y="759509"/>
            <a:ext cx="5421134" cy="880540"/>
          </a:xfrm>
          <a:prstGeom prst="rect">
            <a:avLst/>
          </a:prstGeom>
        </p:spPr>
        <p:txBody>
          <a:bodyPr anchor="t" rtlCol="false" tIns="0" lIns="0" bIns="0" rIns="0">
            <a:spAutoFit/>
          </a:bodyPr>
          <a:lstStyle/>
          <a:p>
            <a:pPr algn="ctr">
              <a:lnSpc>
                <a:spcPts val="7145"/>
              </a:lnSpc>
              <a:spcBef>
                <a:spcPct val="0"/>
              </a:spcBef>
            </a:pPr>
            <a:r>
              <a:rPr lang="en-US" b="true" sz="5103">
                <a:solidFill>
                  <a:srgbClr val="FFFFFF"/>
                </a:solidFill>
                <a:latin typeface="Oswald Bold"/>
                <a:ea typeface="Oswald Bold"/>
                <a:cs typeface="Oswald Bold"/>
                <a:sym typeface="Oswald Bold"/>
              </a:rPr>
              <a:t>ANGLICAN MISSIONS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4F4F4F"/>
        </a:solidFill>
      </p:bgPr>
    </p:bg>
    <p:spTree>
      <p:nvGrpSpPr>
        <p:cNvPr id="1" name=""/>
        <p:cNvGrpSpPr/>
        <p:nvPr/>
      </p:nvGrpSpPr>
      <p:grpSpPr>
        <a:xfrm>
          <a:off x="0" y="0"/>
          <a:ext cx="0" cy="0"/>
          <a:chOff x="0" y="0"/>
          <a:chExt cx="0" cy="0"/>
        </a:xfrm>
      </p:grpSpPr>
      <p:sp>
        <p:nvSpPr>
          <p:cNvPr name="Freeform 2" id="2"/>
          <p:cNvSpPr/>
          <p:nvPr/>
        </p:nvSpPr>
        <p:spPr>
          <a:xfrm flipH="false" flipV="false" rot="0">
            <a:off x="1922628" y="729797"/>
            <a:ext cx="14442745" cy="8827406"/>
          </a:xfrm>
          <a:custGeom>
            <a:avLst/>
            <a:gdLst/>
            <a:ahLst/>
            <a:cxnLst/>
            <a:rect r="r" b="b" t="t" l="l"/>
            <a:pathLst>
              <a:path h="8827406" w="14442745">
                <a:moveTo>
                  <a:pt x="0" y="0"/>
                </a:moveTo>
                <a:lnTo>
                  <a:pt x="14442744" y="0"/>
                </a:lnTo>
                <a:lnTo>
                  <a:pt x="14442744" y="8827406"/>
                </a:lnTo>
                <a:lnTo>
                  <a:pt x="0" y="88274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827693" y="3882478"/>
            <a:ext cx="2646378" cy="2646378"/>
          </a:xfrm>
          <a:custGeom>
            <a:avLst/>
            <a:gdLst/>
            <a:ahLst/>
            <a:cxnLst/>
            <a:rect r="r" b="b" t="t" l="l"/>
            <a:pathLst>
              <a:path h="2646378" w="2646378">
                <a:moveTo>
                  <a:pt x="0" y="0"/>
                </a:moveTo>
                <a:lnTo>
                  <a:pt x="2646378" y="0"/>
                </a:lnTo>
                <a:lnTo>
                  <a:pt x="2646378" y="2646378"/>
                </a:lnTo>
                <a:lnTo>
                  <a:pt x="0" y="2646378"/>
                </a:lnTo>
                <a:lnTo>
                  <a:pt x="0" y="0"/>
                </a:lnTo>
                <a:close/>
              </a:path>
            </a:pathLst>
          </a:custGeom>
          <a:blipFill>
            <a:blip r:embed="rId4"/>
            <a:stretch>
              <a:fillRect l="0" t="0" r="0" b="0"/>
            </a:stretch>
          </a:blipFill>
        </p:spPr>
      </p:sp>
      <p:sp>
        <p:nvSpPr>
          <p:cNvPr name="TextBox 4" id="4"/>
          <p:cNvSpPr txBox="true"/>
          <p:nvPr/>
        </p:nvSpPr>
        <p:spPr>
          <a:xfrm rot="0">
            <a:off x="3034388" y="3716959"/>
            <a:ext cx="4145067" cy="2710207"/>
          </a:xfrm>
          <a:prstGeom prst="rect">
            <a:avLst/>
          </a:prstGeom>
        </p:spPr>
        <p:txBody>
          <a:bodyPr anchor="t" rtlCol="false" tIns="0" lIns="0" bIns="0" rIns="0">
            <a:spAutoFit/>
          </a:bodyPr>
          <a:lstStyle/>
          <a:p>
            <a:pPr algn="ctr">
              <a:lnSpc>
                <a:spcPts val="7210"/>
              </a:lnSpc>
            </a:pPr>
            <a:r>
              <a:rPr lang="en-US" sz="5150" b="true">
                <a:solidFill>
                  <a:srgbClr val="FFFFFF"/>
                </a:solidFill>
                <a:latin typeface="Poppins Medium"/>
                <a:ea typeface="Poppins Medium"/>
                <a:cs typeface="Poppins Medium"/>
                <a:sym typeface="Poppins Medium"/>
              </a:rPr>
              <a:t>CHRISTIAN MISSION AGENCIES</a:t>
            </a:r>
          </a:p>
        </p:txBody>
      </p:sp>
      <p:sp>
        <p:nvSpPr>
          <p:cNvPr name="TextBox 5" id="5"/>
          <p:cNvSpPr txBox="true"/>
          <p:nvPr/>
        </p:nvSpPr>
        <p:spPr>
          <a:xfrm rot="0">
            <a:off x="10850253" y="3370225"/>
            <a:ext cx="5066618" cy="3597530"/>
          </a:xfrm>
          <a:prstGeom prst="rect">
            <a:avLst/>
          </a:prstGeom>
        </p:spPr>
        <p:txBody>
          <a:bodyPr anchor="t" rtlCol="false" tIns="0" lIns="0" bIns="0" rIns="0">
            <a:spAutoFit/>
          </a:bodyPr>
          <a:lstStyle/>
          <a:p>
            <a:pPr algn="ctr">
              <a:lnSpc>
                <a:spcPts val="7165"/>
              </a:lnSpc>
            </a:pPr>
            <a:r>
              <a:rPr lang="en-US" sz="5118" b="true">
                <a:solidFill>
                  <a:srgbClr val="FFFFFF"/>
                </a:solidFill>
                <a:latin typeface="Poppins Medium"/>
                <a:ea typeface="Poppins Medium"/>
                <a:cs typeface="Poppins Medium"/>
                <a:sym typeface="Poppins Medium"/>
              </a:rPr>
              <a:t>DEVELOPMENT &amp; HUMANITARIAN AGENCIES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4F4F4F"/>
        </a:solidFill>
      </p:bgPr>
    </p:bg>
    <p:spTree>
      <p:nvGrpSpPr>
        <p:cNvPr id="1" name=""/>
        <p:cNvGrpSpPr/>
        <p:nvPr/>
      </p:nvGrpSpPr>
      <p:grpSpPr>
        <a:xfrm>
          <a:off x="0" y="0"/>
          <a:ext cx="0" cy="0"/>
          <a:chOff x="0" y="0"/>
          <a:chExt cx="0" cy="0"/>
        </a:xfrm>
      </p:grpSpPr>
      <p:sp>
        <p:nvSpPr>
          <p:cNvPr name="Freeform 2" id="2"/>
          <p:cNvSpPr/>
          <p:nvPr/>
        </p:nvSpPr>
        <p:spPr>
          <a:xfrm flipH="false" flipV="false" rot="0">
            <a:off x="1356328" y="1717197"/>
            <a:ext cx="15575344" cy="6852605"/>
          </a:xfrm>
          <a:custGeom>
            <a:avLst/>
            <a:gdLst/>
            <a:ahLst/>
            <a:cxnLst/>
            <a:rect r="r" b="b" t="t" l="l"/>
            <a:pathLst>
              <a:path h="6852605" w="15575344">
                <a:moveTo>
                  <a:pt x="0" y="0"/>
                </a:moveTo>
                <a:lnTo>
                  <a:pt x="15575344" y="0"/>
                </a:lnTo>
                <a:lnTo>
                  <a:pt x="15575344" y="6852606"/>
                </a:lnTo>
                <a:lnTo>
                  <a:pt x="0" y="6852606"/>
                </a:lnTo>
                <a:lnTo>
                  <a:pt x="0" y="0"/>
                </a:lnTo>
                <a:close/>
              </a:path>
            </a:pathLst>
          </a:custGeom>
          <a:blipFill>
            <a:blip r:embed="rId2"/>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4F4F4F"/>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2853534"/>
            <a:ext cx="1048084" cy="1048084"/>
          </a:xfrm>
          <a:custGeom>
            <a:avLst/>
            <a:gdLst/>
            <a:ahLst/>
            <a:cxnLst/>
            <a:rect r="r" b="b" t="t" l="l"/>
            <a:pathLst>
              <a:path h="1048084" w="1048084">
                <a:moveTo>
                  <a:pt x="0" y="0"/>
                </a:moveTo>
                <a:lnTo>
                  <a:pt x="1048084" y="0"/>
                </a:lnTo>
                <a:lnTo>
                  <a:pt x="1048084" y="1048084"/>
                </a:lnTo>
                <a:lnTo>
                  <a:pt x="0" y="10480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191084" y="2893725"/>
            <a:ext cx="15958059" cy="7393275"/>
          </a:xfrm>
          <a:prstGeom prst="rect">
            <a:avLst/>
          </a:prstGeom>
        </p:spPr>
        <p:txBody>
          <a:bodyPr anchor="t" rtlCol="false" tIns="0" lIns="0" bIns="0" rIns="0">
            <a:spAutoFit/>
          </a:bodyPr>
          <a:lstStyle/>
          <a:p>
            <a:pPr algn="l">
              <a:lnSpc>
                <a:spcPts val="5859"/>
              </a:lnSpc>
            </a:pPr>
            <a:r>
              <a:rPr lang="en-US" sz="3020">
                <a:solidFill>
                  <a:srgbClr val="D14514"/>
                </a:solidFill>
                <a:latin typeface="Horizon"/>
                <a:ea typeface="Horizon"/>
                <a:cs typeface="Horizon"/>
                <a:sym typeface="Horizon"/>
              </a:rPr>
              <a:t>tell</a:t>
            </a:r>
            <a:r>
              <a:rPr lang="en-US" sz="3020">
                <a:solidFill>
                  <a:srgbClr val="FFFFFF"/>
                </a:solidFill>
                <a:latin typeface="Horizon"/>
                <a:ea typeface="Horizon"/>
                <a:cs typeface="Horizon"/>
                <a:sym typeface="Horizon"/>
              </a:rPr>
              <a:t>: Proclaim the good news of the Kingdom​</a:t>
            </a:r>
          </a:p>
          <a:p>
            <a:pPr algn="l">
              <a:lnSpc>
                <a:spcPts val="5859"/>
              </a:lnSpc>
            </a:pPr>
          </a:p>
          <a:p>
            <a:pPr algn="l">
              <a:lnSpc>
                <a:spcPts val="5859"/>
              </a:lnSpc>
            </a:pPr>
            <a:r>
              <a:rPr lang="en-US" sz="3020">
                <a:solidFill>
                  <a:srgbClr val="CB562E"/>
                </a:solidFill>
                <a:latin typeface="Horizon"/>
                <a:ea typeface="Horizon"/>
                <a:cs typeface="Horizon"/>
                <a:sym typeface="Horizon"/>
              </a:rPr>
              <a:t>teach</a:t>
            </a:r>
            <a:r>
              <a:rPr lang="en-US" sz="3020">
                <a:solidFill>
                  <a:srgbClr val="FFFFFF"/>
                </a:solidFill>
                <a:latin typeface="Horizon"/>
                <a:ea typeface="Horizon"/>
                <a:cs typeface="Horizon"/>
                <a:sym typeface="Horizon"/>
              </a:rPr>
              <a:t>: Baptise and nurture new believers​</a:t>
            </a:r>
          </a:p>
          <a:p>
            <a:pPr algn="l">
              <a:lnSpc>
                <a:spcPts val="5859"/>
              </a:lnSpc>
            </a:pPr>
          </a:p>
          <a:p>
            <a:pPr algn="l">
              <a:lnSpc>
                <a:spcPts val="5859"/>
              </a:lnSpc>
            </a:pPr>
            <a:r>
              <a:rPr lang="en-US" sz="3020">
                <a:solidFill>
                  <a:srgbClr val="C86746"/>
                </a:solidFill>
                <a:latin typeface="Horizon"/>
                <a:ea typeface="Horizon"/>
                <a:cs typeface="Horizon"/>
                <a:sym typeface="Horizon"/>
              </a:rPr>
              <a:t>tend</a:t>
            </a:r>
            <a:r>
              <a:rPr lang="en-US" sz="3020">
                <a:solidFill>
                  <a:srgbClr val="FFFFFF"/>
                </a:solidFill>
                <a:latin typeface="Horizon"/>
                <a:ea typeface="Horizon"/>
                <a:cs typeface="Horizon"/>
                <a:sym typeface="Horizon"/>
              </a:rPr>
              <a:t>: Respond to human need by loving service</a:t>
            </a:r>
          </a:p>
          <a:p>
            <a:pPr algn="l">
              <a:lnSpc>
                <a:spcPts val="5859"/>
              </a:lnSpc>
            </a:pPr>
          </a:p>
          <a:p>
            <a:pPr algn="l">
              <a:lnSpc>
                <a:spcPts val="5859"/>
              </a:lnSpc>
            </a:pPr>
            <a:r>
              <a:rPr lang="en-US" sz="3020">
                <a:solidFill>
                  <a:srgbClr val="DB7E5E"/>
                </a:solidFill>
                <a:latin typeface="Horizon"/>
                <a:ea typeface="Horizon"/>
                <a:cs typeface="Horizon"/>
                <a:sym typeface="Horizon"/>
              </a:rPr>
              <a:t>transform</a:t>
            </a:r>
            <a:r>
              <a:rPr lang="en-US" sz="3020">
                <a:solidFill>
                  <a:srgbClr val="FFFFFF"/>
                </a:solidFill>
                <a:latin typeface="Horizon"/>
                <a:ea typeface="Horizon"/>
                <a:cs typeface="Horizon"/>
                <a:sym typeface="Horizon"/>
              </a:rPr>
              <a:t>: Change societies unjust structures​</a:t>
            </a:r>
          </a:p>
          <a:p>
            <a:pPr algn="l">
              <a:lnSpc>
                <a:spcPts val="5859"/>
              </a:lnSpc>
            </a:pPr>
          </a:p>
          <a:p>
            <a:pPr algn="l">
              <a:lnSpc>
                <a:spcPts val="5859"/>
              </a:lnSpc>
            </a:pPr>
            <a:r>
              <a:rPr lang="en-US" sz="3020">
                <a:solidFill>
                  <a:srgbClr val="E6B294"/>
                </a:solidFill>
                <a:latin typeface="Horizon"/>
                <a:ea typeface="Horizon"/>
                <a:cs typeface="Horizon"/>
                <a:sym typeface="Horizon"/>
              </a:rPr>
              <a:t>treasure</a:t>
            </a:r>
            <a:r>
              <a:rPr lang="en-US" sz="3020">
                <a:solidFill>
                  <a:srgbClr val="FFFFFF"/>
                </a:solidFill>
                <a:latin typeface="Horizon"/>
                <a:ea typeface="Horizon"/>
                <a:cs typeface="Horizon"/>
                <a:sym typeface="Horizon"/>
              </a:rPr>
              <a:t>: Safeguard the integrity of creation ​</a:t>
            </a:r>
          </a:p>
          <a:p>
            <a:pPr algn="l">
              <a:lnSpc>
                <a:spcPts val="5859"/>
              </a:lnSpc>
            </a:pPr>
            <a:r>
              <a:rPr lang="en-US" sz="3020">
                <a:solidFill>
                  <a:srgbClr val="FFFFFF"/>
                </a:solidFill>
                <a:latin typeface="Poppins"/>
                <a:ea typeface="Poppins"/>
                <a:cs typeface="Poppins"/>
                <a:sym typeface="Poppins"/>
              </a:rPr>
              <a:t>​</a:t>
            </a:r>
          </a:p>
        </p:txBody>
      </p:sp>
      <p:sp>
        <p:nvSpPr>
          <p:cNvPr name="Freeform 4" id="4"/>
          <p:cNvSpPr/>
          <p:nvPr/>
        </p:nvSpPr>
        <p:spPr>
          <a:xfrm flipH="false" flipV="false" rot="0">
            <a:off x="1028700" y="4284718"/>
            <a:ext cx="1048084" cy="1048084"/>
          </a:xfrm>
          <a:custGeom>
            <a:avLst/>
            <a:gdLst/>
            <a:ahLst/>
            <a:cxnLst/>
            <a:rect r="r" b="b" t="t" l="l"/>
            <a:pathLst>
              <a:path h="1048084" w="1048084">
                <a:moveTo>
                  <a:pt x="0" y="0"/>
                </a:moveTo>
                <a:lnTo>
                  <a:pt x="1048084" y="0"/>
                </a:lnTo>
                <a:lnTo>
                  <a:pt x="1048084" y="1048084"/>
                </a:lnTo>
                <a:lnTo>
                  <a:pt x="0" y="10480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028700" y="5856677"/>
            <a:ext cx="1048084" cy="1048084"/>
          </a:xfrm>
          <a:custGeom>
            <a:avLst/>
            <a:gdLst/>
            <a:ahLst/>
            <a:cxnLst/>
            <a:rect r="r" b="b" t="t" l="l"/>
            <a:pathLst>
              <a:path h="1048084" w="1048084">
                <a:moveTo>
                  <a:pt x="0" y="0"/>
                </a:moveTo>
                <a:lnTo>
                  <a:pt x="1048084" y="0"/>
                </a:lnTo>
                <a:lnTo>
                  <a:pt x="1048084" y="1048084"/>
                </a:lnTo>
                <a:lnTo>
                  <a:pt x="0" y="104808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028700" y="7285761"/>
            <a:ext cx="1048084" cy="1048084"/>
          </a:xfrm>
          <a:custGeom>
            <a:avLst/>
            <a:gdLst/>
            <a:ahLst/>
            <a:cxnLst/>
            <a:rect r="r" b="b" t="t" l="l"/>
            <a:pathLst>
              <a:path h="1048084" w="1048084">
                <a:moveTo>
                  <a:pt x="0" y="0"/>
                </a:moveTo>
                <a:lnTo>
                  <a:pt x="1048084" y="0"/>
                </a:lnTo>
                <a:lnTo>
                  <a:pt x="1048084" y="1048084"/>
                </a:lnTo>
                <a:lnTo>
                  <a:pt x="0" y="104808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1028700" y="8714845"/>
            <a:ext cx="1048084" cy="1048084"/>
          </a:xfrm>
          <a:custGeom>
            <a:avLst/>
            <a:gdLst/>
            <a:ahLst/>
            <a:cxnLst/>
            <a:rect r="r" b="b" t="t" l="l"/>
            <a:pathLst>
              <a:path h="1048084" w="1048084">
                <a:moveTo>
                  <a:pt x="0" y="0"/>
                </a:moveTo>
                <a:lnTo>
                  <a:pt x="1048084" y="0"/>
                </a:lnTo>
                <a:lnTo>
                  <a:pt x="1048084" y="1048084"/>
                </a:lnTo>
                <a:lnTo>
                  <a:pt x="0" y="104808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15438603" y="198449"/>
            <a:ext cx="2464528" cy="2464528"/>
          </a:xfrm>
          <a:custGeom>
            <a:avLst/>
            <a:gdLst/>
            <a:ahLst/>
            <a:cxnLst/>
            <a:rect r="r" b="b" t="t" l="l"/>
            <a:pathLst>
              <a:path h="2464528" w="2464528">
                <a:moveTo>
                  <a:pt x="0" y="0"/>
                </a:moveTo>
                <a:lnTo>
                  <a:pt x="2464528" y="0"/>
                </a:lnTo>
                <a:lnTo>
                  <a:pt x="2464528" y="2464529"/>
                </a:lnTo>
                <a:lnTo>
                  <a:pt x="0" y="2464529"/>
                </a:lnTo>
                <a:lnTo>
                  <a:pt x="0" y="0"/>
                </a:lnTo>
                <a:close/>
              </a:path>
            </a:pathLst>
          </a:custGeom>
          <a:blipFill>
            <a:blip r:embed="rId12"/>
            <a:stretch>
              <a:fillRect l="0" t="0" r="0" b="0"/>
            </a:stretch>
          </a:blipFill>
        </p:spPr>
      </p:sp>
      <p:sp>
        <p:nvSpPr>
          <p:cNvPr name="TextBox 9" id="9"/>
          <p:cNvSpPr txBox="true"/>
          <p:nvPr/>
        </p:nvSpPr>
        <p:spPr>
          <a:xfrm rot="0">
            <a:off x="1028700" y="489585"/>
            <a:ext cx="6944916" cy="539115"/>
          </a:xfrm>
          <a:prstGeom prst="rect">
            <a:avLst/>
          </a:prstGeom>
        </p:spPr>
        <p:txBody>
          <a:bodyPr anchor="t" rtlCol="false" tIns="0" lIns="0" bIns="0" rIns="0">
            <a:spAutoFit/>
          </a:bodyPr>
          <a:lstStyle/>
          <a:p>
            <a:pPr algn="ctr">
              <a:lnSpc>
                <a:spcPts val="4409"/>
              </a:lnSpc>
            </a:pPr>
            <a:r>
              <a:rPr lang="en-US" sz="3150">
                <a:solidFill>
                  <a:srgbClr val="FFFFFF"/>
                </a:solidFill>
                <a:latin typeface="Bernoru UltraExpanded"/>
                <a:ea typeface="Bernoru UltraExpanded"/>
                <a:cs typeface="Bernoru UltraExpanded"/>
                <a:sym typeface="Bernoru UltraExpanded"/>
              </a:rPr>
              <a:t>THE FIVE MARKS OF</a:t>
            </a:r>
          </a:p>
        </p:txBody>
      </p:sp>
      <p:sp>
        <p:nvSpPr>
          <p:cNvPr name="TextBox 10" id="10"/>
          <p:cNvSpPr txBox="true"/>
          <p:nvPr/>
        </p:nvSpPr>
        <p:spPr>
          <a:xfrm rot="0">
            <a:off x="1028700" y="544830"/>
            <a:ext cx="11918730" cy="2118148"/>
          </a:xfrm>
          <a:prstGeom prst="rect">
            <a:avLst/>
          </a:prstGeom>
        </p:spPr>
        <p:txBody>
          <a:bodyPr anchor="t" rtlCol="false" tIns="0" lIns="0" bIns="0" rIns="0">
            <a:spAutoFit/>
          </a:bodyPr>
          <a:lstStyle/>
          <a:p>
            <a:pPr algn="ctr">
              <a:lnSpc>
                <a:spcPts val="17254"/>
              </a:lnSpc>
            </a:pPr>
            <a:r>
              <a:rPr lang="en-US" sz="12324">
                <a:solidFill>
                  <a:srgbClr val="D14514"/>
                </a:solidFill>
                <a:latin typeface="Bernoru UltraExpanded"/>
                <a:ea typeface="Bernoru UltraExpanded"/>
                <a:cs typeface="Bernoru UltraExpanded"/>
                <a:sym typeface="Bernoru UltraExpanded"/>
              </a:rPr>
              <a:t>M</a:t>
            </a:r>
            <a:r>
              <a:rPr lang="en-US" sz="12324">
                <a:solidFill>
                  <a:srgbClr val="CB562E"/>
                </a:solidFill>
                <a:latin typeface="Bernoru UltraExpanded"/>
                <a:ea typeface="Bernoru UltraExpanded"/>
                <a:cs typeface="Bernoru UltraExpanded"/>
                <a:sym typeface="Bernoru UltraExpanded"/>
              </a:rPr>
              <a:t>I</a:t>
            </a:r>
            <a:r>
              <a:rPr lang="en-US" sz="12324">
                <a:solidFill>
                  <a:srgbClr val="C86746"/>
                </a:solidFill>
                <a:latin typeface="Bernoru UltraExpanded"/>
                <a:ea typeface="Bernoru UltraExpanded"/>
                <a:cs typeface="Bernoru UltraExpanded"/>
                <a:sym typeface="Bernoru UltraExpanded"/>
              </a:rPr>
              <a:t>S</a:t>
            </a:r>
            <a:r>
              <a:rPr lang="en-US" sz="12324">
                <a:solidFill>
                  <a:srgbClr val="DB7E5E"/>
                </a:solidFill>
                <a:latin typeface="Bernoru UltraExpanded"/>
                <a:ea typeface="Bernoru UltraExpanded"/>
                <a:cs typeface="Bernoru UltraExpanded"/>
                <a:sym typeface="Bernoru UltraExpanded"/>
              </a:rPr>
              <a:t>S</a:t>
            </a:r>
            <a:r>
              <a:rPr lang="en-US" sz="12324">
                <a:solidFill>
                  <a:srgbClr val="DB8A6F"/>
                </a:solidFill>
                <a:latin typeface="Bernoru UltraExpanded"/>
                <a:ea typeface="Bernoru UltraExpanded"/>
                <a:cs typeface="Bernoru UltraExpanded"/>
                <a:sym typeface="Bernoru UltraExpanded"/>
              </a:rPr>
              <a:t>I</a:t>
            </a:r>
            <a:r>
              <a:rPr lang="en-US" sz="12324">
                <a:solidFill>
                  <a:srgbClr val="E19E78"/>
                </a:solidFill>
                <a:latin typeface="Bernoru UltraExpanded"/>
                <a:ea typeface="Bernoru UltraExpanded"/>
                <a:cs typeface="Bernoru UltraExpanded"/>
                <a:sym typeface="Bernoru UltraExpanded"/>
              </a:rPr>
              <a:t>O</a:t>
            </a:r>
            <a:r>
              <a:rPr lang="en-US" sz="12324">
                <a:solidFill>
                  <a:srgbClr val="E6B294"/>
                </a:solidFill>
                <a:latin typeface="Bernoru UltraExpanded"/>
                <a:ea typeface="Bernoru UltraExpanded"/>
                <a:cs typeface="Bernoru UltraExpanded"/>
                <a:sym typeface="Bernoru UltraExpanded"/>
              </a:rPr>
              <a:t>N</a:t>
            </a:r>
          </a:p>
        </p:txBody>
      </p:sp>
    </p:spTree>
  </p:cSld>
  <p:clrMapOvr>
    <a:masterClrMapping/>
  </p:clrMapOvr>
</p:sld>
</file>

<file path=ppt/slides/slide5.xml><?xml version="1.0" encoding="utf-8"?>
<p:sld xmlns:p="http://schemas.openxmlformats.org/presentationml/2006/main" xmlns:a="http://schemas.openxmlformats.org/drawingml/2006/main">
  <p:cSld>
    <p:bg>
      <p:bgPr>
        <a:solidFill>
          <a:srgbClr val="4F4F4F"/>
        </a:solidFill>
      </p:bgPr>
    </p:bg>
    <p:spTree>
      <p:nvGrpSpPr>
        <p:cNvPr id="1" name=""/>
        <p:cNvGrpSpPr/>
        <p:nvPr/>
      </p:nvGrpSpPr>
      <p:grpSpPr>
        <a:xfrm>
          <a:off x="0" y="0"/>
          <a:ext cx="0" cy="0"/>
          <a:chOff x="0" y="0"/>
          <a:chExt cx="0" cy="0"/>
        </a:xfrm>
      </p:grpSpPr>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4F4F4F"/>
        </a:solidFill>
      </p:bgPr>
    </p:bg>
    <p:spTree>
      <p:nvGrpSpPr>
        <p:cNvPr id="1" name=""/>
        <p:cNvGrpSpPr/>
        <p:nvPr/>
      </p:nvGrpSpPr>
      <p:grpSpPr>
        <a:xfrm>
          <a:off x="0" y="0"/>
          <a:ext cx="0" cy="0"/>
          <a:chOff x="0" y="0"/>
          <a:chExt cx="0" cy="0"/>
        </a:xfrm>
      </p:grpSpPr>
      <p:grpSp>
        <p:nvGrpSpPr>
          <p:cNvPr name="Group 2" id="2"/>
          <p:cNvGrpSpPr/>
          <p:nvPr/>
        </p:nvGrpSpPr>
        <p:grpSpPr>
          <a:xfrm rot="0">
            <a:off x="-86337" y="0"/>
            <a:ext cx="8120192" cy="10287000"/>
            <a:chOff x="0" y="0"/>
            <a:chExt cx="2746830" cy="3479800"/>
          </a:xfrm>
        </p:grpSpPr>
        <p:sp>
          <p:nvSpPr>
            <p:cNvPr name="Freeform 3" id="3"/>
            <p:cNvSpPr/>
            <p:nvPr/>
          </p:nvSpPr>
          <p:spPr>
            <a:xfrm flipH="false" flipV="false" rot="0">
              <a:off x="0" y="0"/>
              <a:ext cx="2746830" cy="3479800"/>
            </a:xfrm>
            <a:custGeom>
              <a:avLst/>
              <a:gdLst/>
              <a:ahLst/>
              <a:cxnLst/>
              <a:rect r="r" b="b" t="t" l="l"/>
              <a:pathLst>
                <a:path h="3479800" w="2746830">
                  <a:moveTo>
                    <a:pt x="0" y="0"/>
                  </a:moveTo>
                  <a:lnTo>
                    <a:pt x="2746830" y="0"/>
                  </a:lnTo>
                  <a:lnTo>
                    <a:pt x="2746830" y="3479800"/>
                  </a:lnTo>
                  <a:lnTo>
                    <a:pt x="0" y="3479800"/>
                  </a:lnTo>
                  <a:close/>
                </a:path>
              </a:pathLst>
            </a:custGeom>
            <a:solidFill>
              <a:srgbClr val="00AAB9"/>
            </a:solidFill>
          </p:spPr>
        </p:sp>
      </p:grpSp>
      <p:sp>
        <p:nvSpPr>
          <p:cNvPr name="Freeform 4" id="4"/>
          <p:cNvSpPr/>
          <p:nvPr/>
        </p:nvSpPr>
        <p:spPr>
          <a:xfrm flipH="false" flipV="false" rot="0">
            <a:off x="8033855" y="0"/>
            <a:ext cx="10254145" cy="10287000"/>
          </a:xfrm>
          <a:custGeom>
            <a:avLst/>
            <a:gdLst/>
            <a:ahLst/>
            <a:cxnLst/>
            <a:rect r="r" b="b" t="t" l="l"/>
            <a:pathLst>
              <a:path h="10287000" w="10254145">
                <a:moveTo>
                  <a:pt x="0" y="0"/>
                </a:moveTo>
                <a:lnTo>
                  <a:pt x="10254145" y="0"/>
                </a:lnTo>
                <a:lnTo>
                  <a:pt x="10254145" y="10287000"/>
                </a:lnTo>
                <a:lnTo>
                  <a:pt x="0" y="10287000"/>
                </a:lnTo>
                <a:lnTo>
                  <a:pt x="0" y="0"/>
                </a:lnTo>
                <a:close/>
              </a:path>
            </a:pathLst>
          </a:custGeom>
          <a:blipFill>
            <a:blip r:embed="rId2"/>
            <a:stretch>
              <a:fillRect l="-21657" t="0" r="-21657" b="0"/>
            </a:stretch>
          </a:blipFill>
        </p:spPr>
      </p:sp>
      <p:grpSp>
        <p:nvGrpSpPr>
          <p:cNvPr name="Group 5" id="5"/>
          <p:cNvGrpSpPr/>
          <p:nvPr/>
        </p:nvGrpSpPr>
        <p:grpSpPr>
          <a:xfrm rot="0">
            <a:off x="66063" y="152400"/>
            <a:ext cx="8120192" cy="10287000"/>
            <a:chOff x="0" y="0"/>
            <a:chExt cx="2746830" cy="3479800"/>
          </a:xfrm>
        </p:grpSpPr>
        <p:sp>
          <p:nvSpPr>
            <p:cNvPr name="Freeform 6" id="6"/>
            <p:cNvSpPr/>
            <p:nvPr/>
          </p:nvSpPr>
          <p:spPr>
            <a:xfrm flipH="false" flipV="false" rot="0">
              <a:off x="0" y="0"/>
              <a:ext cx="2746830" cy="3479800"/>
            </a:xfrm>
            <a:custGeom>
              <a:avLst/>
              <a:gdLst/>
              <a:ahLst/>
              <a:cxnLst/>
              <a:rect r="r" b="b" t="t" l="l"/>
              <a:pathLst>
                <a:path h="3479800" w="2746830">
                  <a:moveTo>
                    <a:pt x="0" y="0"/>
                  </a:moveTo>
                  <a:lnTo>
                    <a:pt x="2746830" y="0"/>
                  </a:lnTo>
                  <a:lnTo>
                    <a:pt x="2746830" y="3479800"/>
                  </a:lnTo>
                  <a:lnTo>
                    <a:pt x="0" y="3479800"/>
                  </a:lnTo>
                  <a:close/>
                </a:path>
              </a:pathLst>
            </a:custGeom>
            <a:solidFill>
              <a:srgbClr val="00AAB9"/>
            </a:solidFill>
          </p:spPr>
        </p:sp>
      </p:grpSp>
      <p:sp>
        <p:nvSpPr>
          <p:cNvPr name="TextBox 7" id="7"/>
          <p:cNvSpPr txBox="true"/>
          <p:nvPr/>
        </p:nvSpPr>
        <p:spPr>
          <a:xfrm rot="0">
            <a:off x="998039" y="6731298"/>
            <a:ext cx="6753157" cy="1197575"/>
          </a:xfrm>
          <a:prstGeom prst="rect">
            <a:avLst/>
          </a:prstGeom>
        </p:spPr>
        <p:txBody>
          <a:bodyPr anchor="t" rtlCol="false" tIns="0" lIns="0" bIns="0" rIns="0">
            <a:spAutoFit/>
          </a:bodyPr>
          <a:lstStyle/>
          <a:p>
            <a:pPr algn="l">
              <a:lnSpc>
                <a:spcPts val="4708"/>
              </a:lnSpc>
            </a:pPr>
            <a:r>
              <a:rPr lang="en-US" sz="4094">
                <a:solidFill>
                  <a:srgbClr val="FFFFFF"/>
                </a:solidFill>
                <a:latin typeface="Public Sans"/>
                <a:ea typeface="Public Sans"/>
                <a:cs typeface="Public Sans"/>
                <a:sym typeface="Public Sans"/>
              </a:rPr>
              <a:t>In 2024, we gave </a:t>
            </a:r>
            <a:r>
              <a:rPr lang="en-US" sz="4094" b="true">
                <a:solidFill>
                  <a:srgbClr val="FFFFFF"/>
                </a:solidFill>
                <a:latin typeface="Public Sans Bold"/>
                <a:ea typeface="Public Sans Bold"/>
                <a:cs typeface="Public Sans Bold"/>
                <a:sym typeface="Public Sans Bold"/>
              </a:rPr>
              <a:t>$436,000</a:t>
            </a:r>
            <a:r>
              <a:rPr lang="en-US" sz="4094">
                <a:solidFill>
                  <a:srgbClr val="FFFFFF"/>
                </a:solidFill>
                <a:latin typeface="Public Sans"/>
                <a:ea typeface="Public Sans"/>
                <a:cs typeface="Public Sans"/>
                <a:sym typeface="Public Sans"/>
              </a:rPr>
              <a:t> to NZCMS.</a:t>
            </a:r>
          </a:p>
        </p:txBody>
      </p:sp>
      <p:sp>
        <p:nvSpPr>
          <p:cNvPr name="TextBox 8" id="8"/>
          <p:cNvSpPr txBox="true"/>
          <p:nvPr/>
        </p:nvSpPr>
        <p:spPr>
          <a:xfrm rot="0">
            <a:off x="861839" y="1963792"/>
            <a:ext cx="7025556" cy="4289683"/>
          </a:xfrm>
          <a:prstGeom prst="rect">
            <a:avLst/>
          </a:prstGeom>
        </p:spPr>
        <p:txBody>
          <a:bodyPr anchor="t" rtlCol="false" tIns="0" lIns="0" bIns="0" rIns="0">
            <a:spAutoFit/>
          </a:bodyPr>
          <a:lstStyle/>
          <a:p>
            <a:pPr algn="l" marL="0" indent="0" lvl="0">
              <a:lnSpc>
                <a:spcPts val="8442"/>
              </a:lnSpc>
            </a:pPr>
            <a:r>
              <a:rPr lang="en-US" b="true" sz="7745">
                <a:solidFill>
                  <a:srgbClr val="FFFFFF"/>
                </a:solidFill>
                <a:latin typeface="Oswald Bold"/>
                <a:ea typeface="Oswald Bold"/>
                <a:cs typeface="Oswald Bold"/>
                <a:sym typeface="Oswald Bold"/>
              </a:rPr>
              <a:t>WE SUPPORT CHRISTIAN MISSION WORLDWIDE.</a:t>
            </a:r>
          </a:p>
        </p:txBody>
      </p:sp>
      <p:sp>
        <p:nvSpPr>
          <p:cNvPr name="TextBox 9" id="9"/>
          <p:cNvSpPr txBox="true"/>
          <p:nvPr/>
        </p:nvSpPr>
        <p:spPr>
          <a:xfrm rot="0">
            <a:off x="998039" y="8386073"/>
            <a:ext cx="6753157" cy="327660"/>
          </a:xfrm>
          <a:prstGeom prst="rect">
            <a:avLst/>
          </a:prstGeom>
        </p:spPr>
        <p:txBody>
          <a:bodyPr anchor="t" rtlCol="false" tIns="0" lIns="0" bIns="0" rIns="0">
            <a:spAutoFit/>
          </a:bodyPr>
          <a:lstStyle/>
          <a:p>
            <a:pPr algn="l">
              <a:lnSpc>
                <a:spcPts val="2415"/>
              </a:lnSpc>
            </a:pPr>
            <a:r>
              <a:rPr lang="en-US" sz="2100" b="true">
                <a:solidFill>
                  <a:srgbClr val="FFFFFF"/>
                </a:solidFill>
                <a:latin typeface="Public Sans Bold"/>
                <a:ea typeface="Public Sans Bold"/>
                <a:cs typeface="Public Sans Bold"/>
                <a:sym typeface="Public Sans Bold"/>
              </a:rPr>
              <a:t>That’s almost half of our annual operating budget!</a:t>
            </a:r>
          </a:p>
        </p:txBody>
      </p:sp>
      <p:sp>
        <p:nvSpPr>
          <p:cNvPr name="TextBox 10" id="10"/>
          <p:cNvSpPr txBox="true"/>
          <p:nvPr/>
        </p:nvSpPr>
        <p:spPr>
          <a:xfrm rot="0">
            <a:off x="11128235" y="9609962"/>
            <a:ext cx="6753157" cy="427482"/>
          </a:xfrm>
          <a:prstGeom prst="rect">
            <a:avLst/>
          </a:prstGeom>
        </p:spPr>
        <p:txBody>
          <a:bodyPr anchor="t" rtlCol="false" tIns="0" lIns="0" bIns="0" rIns="0">
            <a:spAutoFit/>
          </a:bodyPr>
          <a:lstStyle/>
          <a:p>
            <a:pPr algn="r">
              <a:lnSpc>
                <a:spcPts val="3243"/>
              </a:lnSpc>
            </a:pPr>
            <a:r>
              <a:rPr lang="en-US" b="true" sz="2820">
                <a:solidFill>
                  <a:srgbClr val="FFFFFF"/>
                </a:solidFill>
                <a:latin typeface="Public Sans Bold"/>
                <a:ea typeface="Public Sans Bold"/>
                <a:cs typeface="Public Sans Bold"/>
                <a:sym typeface="Public Sans Bold"/>
              </a:rPr>
              <a:t>Nick and Tessa Laing/ Uganda</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4F4F4F"/>
        </a:solidFill>
      </p:bgPr>
    </p:bg>
    <p:spTree>
      <p:nvGrpSpPr>
        <p:cNvPr id="1" name=""/>
        <p:cNvGrpSpPr/>
        <p:nvPr/>
      </p:nvGrpSpPr>
      <p:grpSpPr>
        <a:xfrm>
          <a:off x="0" y="0"/>
          <a:ext cx="0" cy="0"/>
          <a:chOff x="0" y="0"/>
          <a:chExt cx="0" cy="0"/>
        </a:xfrm>
      </p:grpSpPr>
      <p:sp>
        <p:nvSpPr>
          <p:cNvPr name="Freeform 2" id="2"/>
          <p:cNvSpPr/>
          <p:nvPr/>
        </p:nvSpPr>
        <p:spPr>
          <a:xfrm flipH="false" flipV="false" rot="0">
            <a:off x="1196833" y="2529392"/>
            <a:ext cx="15894335" cy="5228216"/>
          </a:xfrm>
          <a:custGeom>
            <a:avLst/>
            <a:gdLst/>
            <a:ahLst/>
            <a:cxnLst/>
            <a:rect r="r" b="b" t="t" l="l"/>
            <a:pathLst>
              <a:path h="5228216" w="15894335">
                <a:moveTo>
                  <a:pt x="0" y="0"/>
                </a:moveTo>
                <a:lnTo>
                  <a:pt x="15894334" y="0"/>
                </a:lnTo>
                <a:lnTo>
                  <a:pt x="15894334" y="5228216"/>
                </a:lnTo>
                <a:lnTo>
                  <a:pt x="0" y="5228216"/>
                </a:lnTo>
                <a:lnTo>
                  <a:pt x="0" y="0"/>
                </a:lnTo>
                <a:close/>
              </a:path>
            </a:pathLst>
          </a:custGeom>
          <a:blipFill>
            <a:blip r:embed="rId2"/>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4F4F4F"/>
        </a:solidFill>
      </p:bgPr>
    </p:bg>
    <p:spTree>
      <p:nvGrpSpPr>
        <p:cNvPr id="1" name=""/>
        <p:cNvGrpSpPr/>
        <p:nvPr/>
      </p:nvGrpSpPr>
      <p:grpSpPr>
        <a:xfrm>
          <a:off x="0" y="0"/>
          <a:ext cx="0" cy="0"/>
          <a:chOff x="0" y="0"/>
          <a:chExt cx="0" cy="0"/>
        </a:xfrm>
      </p:grpSpPr>
      <p:sp>
        <p:nvSpPr>
          <p:cNvPr name="Freeform 2" id="2"/>
          <p:cNvSpPr/>
          <p:nvPr/>
        </p:nvSpPr>
        <p:spPr>
          <a:xfrm flipH="false" flipV="false" rot="0">
            <a:off x="1303343" y="12500"/>
            <a:ext cx="7715250" cy="10287000"/>
          </a:xfrm>
          <a:custGeom>
            <a:avLst/>
            <a:gdLst/>
            <a:ahLst/>
            <a:cxnLst/>
            <a:rect r="r" b="b" t="t" l="l"/>
            <a:pathLst>
              <a:path h="10287000" w="7715250">
                <a:moveTo>
                  <a:pt x="0" y="0"/>
                </a:moveTo>
                <a:lnTo>
                  <a:pt x="7715250" y="0"/>
                </a:lnTo>
                <a:lnTo>
                  <a:pt x="7715250"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9134475" y="1894712"/>
            <a:ext cx="1986826" cy="1986826"/>
          </a:xfrm>
          <a:custGeom>
            <a:avLst/>
            <a:gdLst/>
            <a:ahLst/>
            <a:cxnLst/>
            <a:rect r="r" b="b" t="t" l="l"/>
            <a:pathLst>
              <a:path h="1986826" w="1986826">
                <a:moveTo>
                  <a:pt x="0" y="0"/>
                </a:moveTo>
                <a:lnTo>
                  <a:pt x="1986826" y="0"/>
                </a:lnTo>
                <a:lnTo>
                  <a:pt x="1986826" y="1986826"/>
                </a:lnTo>
                <a:lnTo>
                  <a:pt x="0" y="198682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9184971" y="4325856"/>
            <a:ext cx="1885834" cy="1885834"/>
          </a:xfrm>
          <a:custGeom>
            <a:avLst/>
            <a:gdLst/>
            <a:ahLst/>
            <a:cxnLst/>
            <a:rect r="r" b="b" t="t" l="l"/>
            <a:pathLst>
              <a:path h="1885834" w="1885834">
                <a:moveTo>
                  <a:pt x="0" y="0"/>
                </a:moveTo>
                <a:lnTo>
                  <a:pt x="1885834" y="0"/>
                </a:lnTo>
                <a:lnTo>
                  <a:pt x="1885834" y="1885834"/>
                </a:lnTo>
                <a:lnTo>
                  <a:pt x="0" y="188583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9235467" y="6656009"/>
            <a:ext cx="1736279" cy="1736279"/>
          </a:xfrm>
          <a:custGeom>
            <a:avLst/>
            <a:gdLst/>
            <a:ahLst/>
            <a:cxnLst/>
            <a:rect r="r" b="b" t="t" l="l"/>
            <a:pathLst>
              <a:path h="1736279" w="1736279">
                <a:moveTo>
                  <a:pt x="0" y="0"/>
                </a:moveTo>
                <a:lnTo>
                  <a:pt x="1736279" y="0"/>
                </a:lnTo>
                <a:lnTo>
                  <a:pt x="1736279" y="1736279"/>
                </a:lnTo>
                <a:lnTo>
                  <a:pt x="0" y="173627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6062432" y="8282654"/>
            <a:ext cx="2203948" cy="2004346"/>
          </a:xfrm>
          <a:custGeom>
            <a:avLst/>
            <a:gdLst/>
            <a:ahLst/>
            <a:cxnLst/>
            <a:rect r="r" b="b" t="t" l="l"/>
            <a:pathLst>
              <a:path h="2004346" w="2203948">
                <a:moveTo>
                  <a:pt x="0" y="0"/>
                </a:moveTo>
                <a:lnTo>
                  <a:pt x="2203948" y="0"/>
                </a:lnTo>
                <a:lnTo>
                  <a:pt x="2203948" y="2004346"/>
                </a:lnTo>
                <a:lnTo>
                  <a:pt x="0" y="2004346"/>
                </a:lnTo>
                <a:lnTo>
                  <a:pt x="0" y="0"/>
                </a:lnTo>
                <a:close/>
              </a:path>
            </a:pathLst>
          </a:custGeom>
          <a:blipFill>
            <a:blip r:embed="rId10"/>
            <a:stretch>
              <a:fillRect l="0" t="0" r="0" b="0"/>
            </a:stretch>
          </a:blipFill>
        </p:spPr>
      </p:sp>
      <p:sp>
        <p:nvSpPr>
          <p:cNvPr name="TextBox 7" id="7"/>
          <p:cNvSpPr txBox="true"/>
          <p:nvPr/>
        </p:nvSpPr>
        <p:spPr>
          <a:xfrm rot="-5400000">
            <a:off x="-4316724" y="4503726"/>
            <a:ext cx="10174288" cy="1166837"/>
          </a:xfrm>
          <a:prstGeom prst="rect">
            <a:avLst/>
          </a:prstGeom>
        </p:spPr>
        <p:txBody>
          <a:bodyPr anchor="t" rtlCol="false" tIns="0" lIns="0" bIns="0" rIns="0">
            <a:spAutoFit/>
          </a:bodyPr>
          <a:lstStyle/>
          <a:p>
            <a:pPr algn="l">
              <a:lnSpc>
                <a:spcPts val="8999"/>
              </a:lnSpc>
            </a:pPr>
            <a:r>
              <a:rPr lang="en-US" sz="6428">
                <a:solidFill>
                  <a:srgbClr val="2B1F1D"/>
                </a:solidFill>
                <a:latin typeface="Horizon"/>
                <a:ea typeface="Horizon"/>
                <a:cs typeface="Horizon"/>
                <a:sym typeface="Horizon"/>
              </a:rPr>
              <a:t>PROJECT FOCUS</a:t>
            </a:r>
          </a:p>
        </p:txBody>
      </p:sp>
      <p:sp>
        <p:nvSpPr>
          <p:cNvPr name="TextBox 8" id="8"/>
          <p:cNvSpPr txBox="true"/>
          <p:nvPr/>
        </p:nvSpPr>
        <p:spPr>
          <a:xfrm rot="-5400000">
            <a:off x="-4352643" y="4572581"/>
            <a:ext cx="10036577" cy="1166837"/>
          </a:xfrm>
          <a:prstGeom prst="rect">
            <a:avLst/>
          </a:prstGeom>
        </p:spPr>
        <p:txBody>
          <a:bodyPr anchor="t" rtlCol="false" tIns="0" lIns="0" bIns="0" rIns="0">
            <a:spAutoFit/>
          </a:bodyPr>
          <a:lstStyle/>
          <a:p>
            <a:pPr algn="l">
              <a:lnSpc>
                <a:spcPts val="8999"/>
              </a:lnSpc>
            </a:pPr>
            <a:r>
              <a:rPr lang="en-US" sz="6428">
                <a:solidFill>
                  <a:srgbClr val="FFFFFF"/>
                </a:solidFill>
                <a:latin typeface="Horizon"/>
                <a:ea typeface="Horizon"/>
                <a:cs typeface="Horizon"/>
                <a:sym typeface="Horizon"/>
              </a:rPr>
              <a:t>PROJECT FOCUS</a:t>
            </a:r>
          </a:p>
        </p:txBody>
      </p:sp>
      <p:sp>
        <p:nvSpPr>
          <p:cNvPr name="TextBox 9" id="9"/>
          <p:cNvSpPr txBox="true"/>
          <p:nvPr/>
        </p:nvSpPr>
        <p:spPr>
          <a:xfrm rot="0">
            <a:off x="11330624" y="2236118"/>
            <a:ext cx="4623696" cy="1227814"/>
          </a:xfrm>
          <a:prstGeom prst="rect">
            <a:avLst/>
          </a:prstGeom>
        </p:spPr>
        <p:txBody>
          <a:bodyPr anchor="t" rtlCol="false" tIns="0" lIns="0" bIns="0" rIns="0">
            <a:spAutoFit/>
          </a:bodyPr>
          <a:lstStyle/>
          <a:p>
            <a:pPr algn="l">
              <a:lnSpc>
                <a:spcPts val="4895"/>
              </a:lnSpc>
            </a:pPr>
            <a:r>
              <a:rPr lang="en-US" sz="3496">
                <a:solidFill>
                  <a:srgbClr val="F4A366"/>
                </a:solidFill>
                <a:latin typeface="Bernoru UltraExpanded"/>
                <a:ea typeface="Bernoru UltraExpanded"/>
                <a:cs typeface="Bernoru UltraExpanded"/>
                <a:sym typeface="Bernoru UltraExpanded"/>
              </a:rPr>
              <a:t>DISASTER RESILIENCE</a:t>
            </a:r>
          </a:p>
        </p:txBody>
      </p:sp>
      <p:sp>
        <p:nvSpPr>
          <p:cNvPr name="TextBox 10" id="10"/>
          <p:cNvSpPr txBox="true"/>
          <p:nvPr/>
        </p:nvSpPr>
        <p:spPr>
          <a:xfrm rot="0">
            <a:off x="11368675" y="4643963"/>
            <a:ext cx="7170044" cy="1233431"/>
          </a:xfrm>
          <a:prstGeom prst="rect">
            <a:avLst/>
          </a:prstGeom>
        </p:spPr>
        <p:txBody>
          <a:bodyPr anchor="t" rtlCol="false" tIns="0" lIns="0" bIns="0" rIns="0">
            <a:spAutoFit/>
          </a:bodyPr>
          <a:lstStyle/>
          <a:p>
            <a:pPr algn="l">
              <a:lnSpc>
                <a:spcPts val="4984"/>
              </a:lnSpc>
            </a:pPr>
            <a:r>
              <a:rPr lang="en-US" sz="3560">
                <a:solidFill>
                  <a:srgbClr val="FB8833"/>
                </a:solidFill>
                <a:latin typeface="Bernoru UltraExpanded"/>
                <a:ea typeface="Bernoru UltraExpanded"/>
                <a:cs typeface="Bernoru UltraExpanded"/>
                <a:sym typeface="Bernoru UltraExpanded"/>
              </a:rPr>
              <a:t>WATER &amp; SANITATION</a:t>
            </a:r>
          </a:p>
        </p:txBody>
      </p:sp>
      <p:sp>
        <p:nvSpPr>
          <p:cNvPr name="TextBox 11" id="11"/>
          <p:cNvSpPr txBox="true"/>
          <p:nvPr/>
        </p:nvSpPr>
        <p:spPr>
          <a:xfrm rot="0">
            <a:off x="11330624" y="7028850"/>
            <a:ext cx="7080294" cy="727122"/>
          </a:xfrm>
          <a:prstGeom prst="rect">
            <a:avLst/>
          </a:prstGeom>
        </p:spPr>
        <p:txBody>
          <a:bodyPr anchor="t" rtlCol="false" tIns="0" lIns="0" bIns="0" rIns="0">
            <a:spAutoFit/>
          </a:bodyPr>
          <a:lstStyle/>
          <a:p>
            <a:pPr algn="l">
              <a:lnSpc>
                <a:spcPts val="5825"/>
              </a:lnSpc>
            </a:pPr>
            <a:r>
              <a:rPr lang="en-US" sz="4160">
                <a:solidFill>
                  <a:srgbClr val="ED6500"/>
                </a:solidFill>
                <a:latin typeface="Bernoru UltraExpanded"/>
                <a:ea typeface="Bernoru UltraExpanded"/>
                <a:cs typeface="Bernoru UltraExpanded"/>
                <a:sym typeface="Bernoru UltraExpanded"/>
              </a:rPr>
              <a:t>AGRICULTURE</a:t>
            </a:r>
          </a:p>
        </p:txBody>
      </p:sp>
      <p:sp>
        <p:nvSpPr>
          <p:cNvPr name="Freeform 12" id="12"/>
          <p:cNvSpPr/>
          <p:nvPr/>
        </p:nvSpPr>
        <p:spPr>
          <a:xfrm flipH="false" flipV="false" rot="0">
            <a:off x="16254491" y="219745"/>
            <a:ext cx="1819829" cy="1819829"/>
          </a:xfrm>
          <a:custGeom>
            <a:avLst/>
            <a:gdLst/>
            <a:ahLst/>
            <a:cxnLst/>
            <a:rect r="r" b="b" t="t" l="l"/>
            <a:pathLst>
              <a:path h="1819829" w="1819829">
                <a:moveTo>
                  <a:pt x="0" y="0"/>
                </a:moveTo>
                <a:lnTo>
                  <a:pt x="1819830" y="0"/>
                </a:lnTo>
                <a:lnTo>
                  <a:pt x="1819830" y="1819829"/>
                </a:lnTo>
                <a:lnTo>
                  <a:pt x="0" y="1819829"/>
                </a:lnTo>
                <a:lnTo>
                  <a:pt x="0" y="0"/>
                </a:lnTo>
                <a:close/>
              </a:path>
            </a:pathLst>
          </a:custGeom>
          <a:blipFill>
            <a:blip r:embed="rId11"/>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4F4F4F"/>
        </a:solidFill>
      </p:bgPr>
    </p:bg>
    <p:spTree>
      <p:nvGrpSpPr>
        <p:cNvPr id="1" name=""/>
        <p:cNvGrpSpPr/>
        <p:nvPr/>
      </p:nvGrpSpPr>
      <p:grpSpPr>
        <a:xfrm>
          <a:off x="0" y="0"/>
          <a:ext cx="0" cy="0"/>
          <a:chOff x="0" y="0"/>
          <a:chExt cx="0" cy="0"/>
        </a:xfrm>
      </p:grpSpPr>
      <p:sp>
        <p:nvSpPr>
          <p:cNvPr name="Freeform 2" id="2"/>
          <p:cNvSpPr/>
          <p:nvPr/>
        </p:nvSpPr>
        <p:spPr>
          <a:xfrm flipH="false" flipV="false" rot="0">
            <a:off x="-1228725" y="3245668"/>
            <a:ext cx="10287000" cy="7651995"/>
          </a:xfrm>
          <a:custGeom>
            <a:avLst/>
            <a:gdLst/>
            <a:ahLst/>
            <a:cxnLst/>
            <a:rect r="r" b="b" t="t" l="l"/>
            <a:pathLst>
              <a:path h="7651995" w="10287000">
                <a:moveTo>
                  <a:pt x="0" y="0"/>
                </a:moveTo>
                <a:lnTo>
                  <a:pt x="10287000" y="0"/>
                </a:lnTo>
                <a:lnTo>
                  <a:pt x="10287000" y="7651995"/>
                </a:lnTo>
                <a:lnTo>
                  <a:pt x="0" y="7651995"/>
                </a:lnTo>
                <a:lnTo>
                  <a:pt x="0" y="0"/>
                </a:lnTo>
                <a:close/>
              </a:path>
            </a:pathLst>
          </a:custGeom>
          <a:blipFill>
            <a:blip r:embed="rId2"/>
            <a:stretch>
              <a:fillRect l="-16071" t="0" r="-16071" b="0"/>
            </a:stretch>
          </a:blipFill>
        </p:spPr>
      </p:sp>
      <p:sp>
        <p:nvSpPr>
          <p:cNvPr name="Freeform 3" id="3"/>
          <p:cNvSpPr/>
          <p:nvPr/>
        </p:nvSpPr>
        <p:spPr>
          <a:xfrm flipH="false" flipV="false" rot="0">
            <a:off x="162875" y="8343243"/>
            <a:ext cx="1932584" cy="1757558"/>
          </a:xfrm>
          <a:custGeom>
            <a:avLst/>
            <a:gdLst/>
            <a:ahLst/>
            <a:cxnLst/>
            <a:rect r="r" b="b" t="t" l="l"/>
            <a:pathLst>
              <a:path h="1757558" w="1932584">
                <a:moveTo>
                  <a:pt x="0" y="0"/>
                </a:moveTo>
                <a:lnTo>
                  <a:pt x="1932584" y="0"/>
                </a:lnTo>
                <a:lnTo>
                  <a:pt x="1932584" y="1757558"/>
                </a:lnTo>
                <a:lnTo>
                  <a:pt x="0" y="1757558"/>
                </a:lnTo>
                <a:lnTo>
                  <a:pt x="0" y="0"/>
                </a:lnTo>
                <a:close/>
              </a:path>
            </a:pathLst>
          </a:custGeom>
          <a:blipFill>
            <a:blip r:embed="rId3"/>
            <a:stretch>
              <a:fillRect l="0" t="0" r="0" b="0"/>
            </a:stretch>
          </a:blipFill>
        </p:spPr>
      </p:sp>
      <p:sp>
        <p:nvSpPr>
          <p:cNvPr name="TextBox 4" id="4"/>
          <p:cNvSpPr txBox="true"/>
          <p:nvPr/>
        </p:nvSpPr>
        <p:spPr>
          <a:xfrm rot="0">
            <a:off x="48731" y="62096"/>
            <a:ext cx="7420464" cy="2856637"/>
          </a:xfrm>
          <a:prstGeom prst="rect">
            <a:avLst/>
          </a:prstGeom>
        </p:spPr>
        <p:txBody>
          <a:bodyPr anchor="t" rtlCol="false" tIns="0" lIns="0" bIns="0" rIns="0">
            <a:spAutoFit/>
          </a:bodyPr>
          <a:lstStyle/>
          <a:p>
            <a:pPr algn="l">
              <a:lnSpc>
                <a:spcPts val="7559"/>
              </a:lnSpc>
            </a:pPr>
            <a:r>
              <a:rPr lang="en-US" sz="5860" spc="-298">
                <a:solidFill>
                  <a:srgbClr val="F4A366"/>
                </a:solidFill>
                <a:latin typeface="Bernoru UltraExpanded"/>
                <a:ea typeface="Bernoru UltraExpanded"/>
                <a:cs typeface="Bernoru UltraExpanded"/>
                <a:sym typeface="Bernoru UltraExpanded"/>
              </a:rPr>
              <a:t>DISASTER RISK RESILIENCE</a:t>
            </a:r>
          </a:p>
        </p:txBody>
      </p:sp>
      <p:sp>
        <p:nvSpPr>
          <p:cNvPr name="TextBox 5" id="5"/>
          <p:cNvSpPr txBox="true"/>
          <p:nvPr/>
        </p:nvSpPr>
        <p:spPr>
          <a:xfrm rot="0">
            <a:off x="8651203" y="-171450"/>
            <a:ext cx="9551072" cy="1477545"/>
          </a:xfrm>
          <a:prstGeom prst="rect">
            <a:avLst/>
          </a:prstGeom>
        </p:spPr>
        <p:txBody>
          <a:bodyPr anchor="t" rtlCol="false" tIns="0" lIns="0" bIns="0" rIns="0">
            <a:spAutoFit/>
          </a:bodyPr>
          <a:lstStyle/>
          <a:p>
            <a:pPr algn="r">
              <a:lnSpc>
                <a:spcPts val="12010"/>
              </a:lnSpc>
            </a:pPr>
            <a:r>
              <a:rPr lang="en-US" sz="8578" b="true">
                <a:solidFill>
                  <a:srgbClr val="FFFFFF"/>
                </a:solidFill>
                <a:latin typeface="Oswald Bold"/>
                <a:ea typeface="Oswald Bold"/>
                <a:cs typeface="Oswald Bold"/>
                <a:sym typeface="Oswald Bold"/>
              </a:rPr>
              <a:t>CYCLONE GABRIELLE </a:t>
            </a:r>
          </a:p>
        </p:txBody>
      </p:sp>
      <p:sp>
        <p:nvSpPr>
          <p:cNvPr name="TextBox 6" id="6"/>
          <p:cNvSpPr txBox="true"/>
          <p:nvPr/>
        </p:nvSpPr>
        <p:spPr>
          <a:xfrm rot="0">
            <a:off x="12177684" y="1248386"/>
            <a:ext cx="5918128" cy="817132"/>
          </a:xfrm>
          <a:prstGeom prst="rect">
            <a:avLst/>
          </a:prstGeom>
        </p:spPr>
        <p:txBody>
          <a:bodyPr anchor="t" rtlCol="false" tIns="0" lIns="0" bIns="0" rIns="0">
            <a:spAutoFit/>
          </a:bodyPr>
          <a:lstStyle/>
          <a:p>
            <a:pPr algn="r">
              <a:lnSpc>
                <a:spcPts val="3261"/>
              </a:lnSpc>
            </a:pPr>
            <a:r>
              <a:rPr lang="en-US" sz="2329" b="true">
                <a:solidFill>
                  <a:srgbClr val="FFFFFF"/>
                </a:solidFill>
                <a:latin typeface="Arimo Bold"/>
                <a:ea typeface="Arimo Bold"/>
                <a:cs typeface="Arimo Bold"/>
                <a:sym typeface="Arimo Bold"/>
              </a:rPr>
              <a:t> $420,000 raised that was distributed to 28 projects </a:t>
            </a:r>
          </a:p>
        </p:txBody>
      </p:sp>
      <p:sp>
        <p:nvSpPr>
          <p:cNvPr name="TextBox 7" id="7"/>
          <p:cNvSpPr txBox="true"/>
          <p:nvPr/>
        </p:nvSpPr>
        <p:spPr>
          <a:xfrm rot="0">
            <a:off x="8795834" y="2303644"/>
            <a:ext cx="9261811" cy="1917815"/>
          </a:xfrm>
          <a:prstGeom prst="rect">
            <a:avLst/>
          </a:prstGeom>
        </p:spPr>
        <p:txBody>
          <a:bodyPr anchor="t" rtlCol="false" tIns="0" lIns="0" bIns="0" rIns="0">
            <a:spAutoFit/>
          </a:bodyPr>
          <a:lstStyle/>
          <a:p>
            <a:pPr algn="r">
              <a:lnSpc>
                <a:spcPts val="7277"/>
              </a:lnSpc>
            </a:pPr>
            <a:r>
              <a:rPr lang="en-US" sz="8086" b="true">
                <a:solidFill>
                  <a:srgbClr val="FFFFFF"/>
                </a:solidFill>
                <a:latin typeface="Oswald Bold"/>
                <a:ea typeface="Oswald Bold"/>
                <a:cs typeface="Oswald Bold"/>
                <a:sym typeface="Oswald Bold"/>
              </a:rPr>
              <a:t>TONGA TSUNAMI + VOLCANIC ERUPTION</a:t>
            </a:r>
          </a:p>
        </p:txBody>
      </p:sp>
      <p:sp>
        <p:nvSpPr>
          <p:cNvPr name="TextBox 8" id="8"/>
          <p:cNvSpPr txBox="true"/>
          <p:nvPr/>
        </p:nvSpPr>
        <p:spPr>
          <a:xfrm rot="0">
            <a:off x="9711989" y="4220189"/>
            <a:ext cx="8345655" cy="2343672"/>
          </a:xfrm>
          <a:prstGeom prst="rect">
            <a:avLst/>
          </a:prstGeom>
        </p:spPr>
        <p:txBody>
          <a:bodyPr anchor="t" rtlCol="false" tIns="0" lIns="0" bIns="0" rIns="0">
            <a:spAutoFit/>
          </a:bodyPr>
          <a:lstStyle/>
          <a:p>
            <a:pPr algn="just">
              <a:lnSpc>
                <a:spcPts val="3121"/>
              </a:lnSpc>
            </a:pPr>
            <a:r>
              <a:rPr lang="en-US" sz="2229" b="true">
                <a:solidFill>
                  <a:srgbClr val="FFFFFF"/>
                </a:solidFill>
                <a:latin typeface="Arimo Bold"/>
                <a:ea typeface="Arimo Bold"/>
                <a:cs typeface="Arimo Bold"/>
                <a:sym typeface="Arimo Bold"/>
              </a:rPr>
              <a:t>donations funded:</a:t>
            </a:r>
          </a:p>
          <a:p>
            <a:pPr algn="just" marL="481335" indent="-240668" lvl="1">
              <a:lnSpc>
                <a:spcPts val="3121"/>
              </a:lnSpc>
              <a:buFont typeface="Arial"/>
              <a:buChar char="•"/>
            </a:pPr>
            <a:r>
              <a:rPr lang="en-US" b="true" sz="2229">
                <a:solidFill>
                  <a:srgbClr val="FFFFFF"/>
                </a:solidFill>
                <a:latin typeface="Arimo Bold"/>
                <a:ea typeface="Arimo Bold"/>
                <a:cs typeface="Arimo Bold"/>
                <a:sym typeface="Arimo Bold"/>
              </a:rPr>
              <a:t>specialist social and mental health services for children</a:t>
            </a:r>
          </a:p>
          <a:p>
            <a:pPr algn="just" marL="481335" indent="-240668" lvl="1">
              <a:lnSpc>
                <a:spcPts val="3121"/>
              </a:lnSpc>
              <a:buFont typeface="Arial"/>
              <a:buChar char="•"/>
            </a:pPr>
            <a:r>
              <a:rPr lang="en-US" b="true" sz="2229">
                <a:solidFill>
                  <a:srgbClr val="FFFFFF"/>
                </a:solidFill>
                <a:latin typeface="Arimo Bold"/>
                <a:ea typeface="Arimo Bold"/>
                <a:cs typeface="Arimo Bold"/>
                <a:sym typeface="Arimo Bold"/>
              </a:rPr>
              <a:t>building repair of evacuation centres </a:t>
            </a:r>
          </a:p>
          <a:p>
            <a:pPr algn="just" marL="481335" indent="-240668" lvl="1">
              <a:lnSpc>
                <a:spcPts val="3121"/>
              </a:lnSpc>
              <a:buFont typeface="Arial"/>
              <a:buChar char="•"/>
            </a:pPr>
            <a:r>
              <a:rPr lang="en-US" b="true" sz="2229">
                <a:solidFill>
                  <a:srgbClr val="FFFFFF"/>
                </a:solidFill>
                <a:latin typeface="Arimo Bold"/>
                <a:ea typeface="Arimo Bold"/>
                <a:cs typeface="Arimo Bold"/>
                <a:sym typeface="Arimo Bold"/>
              </a:rPr>
              <a:t>building of new water tanks </a:t>
            </a:r>
          </a:p>
          <a:p>
            <a:pPr algn="just" marL="481335" indent="-240668" lvl="1">
              <a:lnSpc>
                <a:spcPts val="3121"/>
              </a:lnSpc>
              <a:buFont typeface="Arial"/>
              <a:buChar char="•"/>
            </a:pPr>
            <a:r>
              <a:rPr lang="en-US" b="true" sz="2229">
                <a:solidFill>
                  <a:srgbClr val="FFFFFF"/>
                </a:solidFill>
                <a:latin typeface="Arimo Bold"/>
                <a:ea typeface="Arimo Bold"/>
                <a:cs typeface="Arimo Bold"/>
                <a:sym typeface="Arimo Bold"/>
              </a:rPr>
              <a:t>community support to aid local gardening, agriculture and fishing  </a:t>
            </a:r>
          </a:p>
        </p:txBody>
      </p:sp>
      <p:sp>
        <p:nvSpPr>
          <p:cNvPr name="TextBox 9" id="9"/>
          <p:cNvSpPr txBox="true"/>
          <p:nvPr/>
        </p:nvSpPr>
        <p:spPr>
          <a:xfrm rot="0">
            <a:off x="8544740" y="6448291"/>
            <a:ext cx="9551072" cy="3001545"/>
          </a:xfrm>
          <a:prstGeom prst="rect">
            <a:avLst/>
          </a:prstGeom>
        </p:spPr>
        <p:txBody>
          <a:bodyPr anchor="t" rtlCol="false" tIns="0" lIns="0" bIns="0" rIns="0">
            <a:spAutoFit/>
          </a:bodyPr>
          <a:lstStyle/>
          <a:p>
            <a:pPr algn="r">
              <a:lnSpc>
                <a:spcPts val="12010"/>
              </a:lnSpc>
            </a:pPr>
            <a:r>
              <a:rPr lang="en-US" sz="8578" b="true">
                <a:solidFill>
                  <a:srgbClr val="FFFFFF"/>
                </a:solidFill>
                <a:latin typeface="Oswald Bold"/>
                <a:ea typeface="Oswald Bold"/>
                <a:cs typeface="Oswald Bold"/>
                <a:sym typeface="Oswald Bold"/>
              </a:rPr>
              <a:t>HOPE FOR THE HOLY LAND</a:t>
            </a:r>
          </a:p>
        </p:txBody>
      </p:sp>
      <p:sp>
        <p:nvSpPr>
          <p:cNvPr name="TextBox 10" id="10"/>
          <p:cNvSpPr txBox="true"/>
          <p:nvPr/>
        </p:nvSpPr>
        <p:spPr>
          <a:xfrm rot="0">
            <a:off x="9144000" y="8094076"/>
            <a:ext cx="6300850" cy="1788224"/>
          </a:xfrm>
          <a:prstGeom prst="rect">
            <a:avLst/>
          </a:prstGeom>
        </p:spPr>
        <p:txBody>
          <a:bodyPr anchor="t" rtlCol="false" tIns="0" lIns="0" bIns="0" rIns="0">
            <a:spAutoFit/>
          </a:bodyPr>
          <a:lstStyle/>
          <a:p>
            <a:pPr algn="r">
              <a:lnSpc>
                <a:spcPts val="2836"/>
              </a:lnSpc>
            </a:pPr>
            <a:r>
              <a:rPr lang="en-US" sz="2026" b="true">
                <a:solidFill>
                  <a:srgbClr val="FFFFFF"/>
                </a:solidFill>
                <a:latin typeface="Arimo Bold"/>
                <a:ea typeface="Arimo Bold"/>
                <a:cs typeface="Arimo Bold"/>
                <a:sym typeface="Arimo Bold"/>
              </a:rPr>
              <a:t>in conjuction with Anglican Overseas Aid and Anglican Alliance, we raised over $650,000 for Al Ahli Arab Hospital in Gaza - One of the only Hospitals that provides services to anyone regardless of religion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DAGQUIFcw3c</dc:identifier>
  <dcterms:modified xsi:type="dcterms:W3CDTF">2011-08-01T06:04:30Z</dcterms:modified>
  <cp:revision>1</cp:revision>
  <dc:title>Dunedin Synod Presentation Slides</dc:title>
</cp:coreProperties>
</file>