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Cormorant Garamond"/>
      <p:regular r:id="rId36"/>
      <p:bold r:id="rId37"/>
      <p:italic r:id="rId38"/>
      <p:boldItalic r:id="rId39"/>
    </p:embeddedFont>
    <p:embeddedFont>
      <p:font typeface="Roboto"/>
      <p:regular r:id="rId40"/>
      <p:bold r:id="rId41"/>
      <p:italic r:id="rId42"/>
      <p:boldItalic r:id="rId43"/>
    </p:embeddedFont>
    <p:embeddedFont>
      <p:font typeface="Fira Sans Condensed Light"/>
      <p:regular r:id="rId44"/>
      <p:bold r:id="rId45"/>
      <p:italic r:id="rId46"/>
      <p:boldItalic r:id="rId47"/>
    </p:embeddedFont>
    <p:embeddedFont>
      <p:font typeface="Raleway Light"/>
      <p:regular r:id="rId48"/>
      <p:bold r:id="rId49"/>
      <p:italic r:id="rId50"/>
      <p:boldItalic r:id="rId51"/>
    </p:embeddedFont>
    <p:embeddedFont>
      <p:font typeface="Fira Sans Condensed"/>
      <p:regular r:id="rId52"/>
      <p:bold r:id="rId53"/>
      <p:italic r:id="rId54"/>
      <p:boldItalic r:id="rId55"/>
    </p:embeddedFont>
    <p:embeddedFont>
      <p:font typeface="Fira Sans Condensed SemiBold"/>
      <p:regular r:id="rId56"/>
      <p:bold r:id="rId57"/>
      <p:italic r:id="rId58"/>
      <p:boldItalic r:id="rId59"/>
    </p:embeddedFont>
    <p:embeddedFont>
      <p:font typeface="Cormorant Garamond Medium"/>
      <p:regular r:id="rId60"/>
      <p:bold r:id="rId61"/>
      <p:italic r:id="rId62"/>
      <p:boldItalic r:id="rId63"/>
    </p:embeddedFont>
    <p:embeddedFont>
      <p:font typeface="Lexend Exa"/>
      <p:regular r:id="rId64"/>
      <p:bold r:id="rId65"/>
    </p:embeddedFont>
    <p:embeddedFont>
      <p:font typeface="Cormorant Infant Medium"/>
      <p:regular r:id="rId66"/>
      <p:bold r:id="rId67"/>
      <p:italic r:id="rId68"/>
      <p:boldItalic r:id="rId69"/>
    </p:embeddedFont>
    <p:embeddedFont>
      <p:font typeface="Century Gothic"/>
      <p:regular r:id="rId70"/>
      <p:bold r:id="rId71"/>
      <p:italic r:id="rId72"/>
      <p:boldItalic r:id="rId7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FiraSansCondensedLight-regular.fntdata"/><Relationship Id="rId43" Type="http://schemas.openxmlformats.org/officeDocument/2006/relationships/font" Target="fonts/Roboto-boldItalic.fntdata"/><Relationship Id="rId46" Type="http://schemas.openxmlformats.org/officeDocument/2006/relationships/font" Target="fonts/FiraSansCondensedLight-italic.fntdata"/><Relationship Id="rId45" Type="http://schemas.openxmlformats.org/officeDocument/2006/relationships/font" Target="fonts/FiraSansCondensedLight-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alewayLight-regular.fntdata"/><Relationship Id="rId47" Type="http://schemas.openxmlformats.org/officeDocument/2006/relationships/font" Target="fonts/FiraSansCondensedLight-boldItalic.fntdata"/><Relationship Id="rId49" Type="http://schemas.openxmlformats.org/officeDocument/2006/relationships/font" Target="fonts/RalewayLigh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CenturyGothic-boldItalic.fntdata"/><Relationship Id="rId72" Type="http://schemas.openxmlformats.org/officeDocument/2006/relationships/font" Target="fonts/CenturyGothic-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CenturyGothic-bold.fntdata"/><Relationship Id="rId70" Type="http://schemas.openxmlformats.org/officeDocument/2006/relationships/font" Target="fonts/CenturyGothic-regular.fntdata"/><Relationship Id="rId37" Type="http://schemas.openxmlformats.org/officeDocument/2006/relationships/font" Target="fonts/CormorantGaramond-bold.fntdata"/><Relationship Id="rId36" Type="http://schemas.openxmlformats.org/officeDocument/2006/relationships/font" Target="fonts/CormorantGaramond-regular.fntdata"/><Relationship Id="rId39" Type="http://schemas.openxmlformats.org/officeDocument/2006/relationships/font" Target="fonts/CormorantGaramond-boldItalic.fntdata"/><Relationship Id="rId38" Type="http://schemas.openxmlformats.org/officeDocument/2006/relationships/font" Target="fonts/CormorantGaramond-italic.fntdata"/><Relationship Id="rId62" Type="http://schemas.openxmlformats.org/officeDocument/2006/relationships/font" Target="fonts/CormorantGaramondMedium-italic.fntdata"/><Relationship Id="rId61" Type="http://schemas.openxmlformats.org/officeDocument/2006/relationships/font" Target="fonts/CormorantGaramondMedium-bold.fntdata"/><Relationship Id="rId20" Type="http://schemas.openxmlformats.org/officeDocument/2006/relationships/slide" Target="slides/slide15.xml"/><Relationship Id="rId64" Type="http://schemas.openxmlformats.org/officeDocument/2006/relationships/font" Target="fonts/LexendExa-regular.fntdata"/><Relationship Id="rId63" Type="http://schemas.openxmlformats.org/officeDocument/2006/relationships/font" Target="fonts/CormorantGaramondMedium-boldItalic.fntdata"/><Relationship Id="rId22" Type="http://schemas.openxmlformats.org/officeDocument/2006/relationships/slide" Target="slides/slide17.xml"/><Relationship Id="rId66" Type="http://schemas.openxmlformats.org/officeDocument/2006/relationships/font" Target="fonts/CormorantInfantMedium-regular.fntdata"/><Relationship Id="rId21" Type="http://schemas.openxmlformats.org/officeDocument/2006/relationships/slide" Target="slides/slide16.xml"/><Relationship Id="rId65" Type="http://schemas.openxmlformats.org/officeDocument/2006/relationships/font" Target="fonts/LexendExa-bold.fntdata"/><Relationship Id="rId24" Type="http://schemas.openxmlformats.org/officeDocument/2006/relationships/slide" Target="slides/slide19.xml"/><Relationship Id="rId68" Type="http://schemas.openxmlformats.org/officeDocument/2006/relationships/font" Target="fonts/CormorantInfantMedium-italic.fntdata"/><Relationship Id="rId23" Type="http://schemas.openxmlformats.org/officeDocument/2006/relationships/slide" Target="slides/slide18.xml"/><Relationship Id="rId67" Type="http://schemas.openxmlformats.org/officeDocument/2006/relationships/font" Target="fonts/CormorantInfantMedium-bold.fntdata"/><Relationship Id="rId60" Type="http://schemas.openxmlformats.org/officeDocument/2006/relationships/font" Target="fonts/CormorantGaramondMedium-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CormorantInfantMedium-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alewayLight-boldItalic.fntdata"/><Relationship Id="rId50" Type="http://schemas.openxmlformats.org/officeDocument/2006/relationships/font" Target="fonts/RalewayLight-italic.fntdata"/><Relationship Id="rId53" Type="http://schemas.openxmlformats.org/officeDocument/2006/relationships/font" Target="fonts/FiraSansCondensed-bold.fntdata"/><Relationship Id="rId52" Type="http://schemas.openxmlformats.org/officeDocument/2006/relationships/font" Target="fonts/FiraSansCondensed-regular.fntdata"/><Relationship Id="rId11" Type="http://schemas.openxmlformats.org/officeDocument/2006/relationships/slide" Target="slides/slide6.xml"/><Relationship Id="rId55" Type="http://schemas.openxmlformats.org/officeDocument/2006/relationships/font" Target="fonts/FiraSansCondensed-boldItalic.fntdata"/><Relationship Id="rId10" Type="http://schemas.openxmlformats.org/officeDocument/2006/relationships/slide" Target="slides/slide5.xml"/><Relationship Id="rId54" Type="http://schemas.openxmlformats.org/officeDocument/2006/relationships/font" Target="fonts/FiraSansCondensed-italic.fntdata"/><Relationship Id="rId13" Type="http://schemas.openxmlformats.org/officeDocument/2006/relationships/slide" Target="slides/slide8.xml"/><Relationship Id="rId57" Type="http://schemas.openxmlformats.org/officeDocument/2006/relationships/font" Target="fonts/FiraSansCondensedSemiBold-bold.fntdata"/><Relationship Id="rId12" Type="http://schemas.openxmlformats.org/officeDocument/2006/relationships/slide" Target="slides/slide7.xml"/><Relationship Id="rId56" Type="http://schemas.openxmlformats.org/officeDocument/2006/relationships/font" Target="fonts/FiraSansCondensedSemiBold-regular.fntdata"/><Relationship Id="rId15" Type="http://schemas.openxmlformats.org/officeDocument/2006/relationships/slide" Target="slides/slide10.xml"/><Relationship Id="rId59" Type="http://schemas.openxmlformats.org/officeDocument/2006/relationships/font" Target="fonts/FiraSansCondensedSemiBold-boldItalic.fntdata"/><Relationship Id="rId14" Type="http://schemas.openxmlformats.org/officeDocument/2006/relationships/slide" Target="slides/slide9.xml"/><Relationship Id="rId58" Type="http://schemas.openxmlformats.org/officeDocument/2006/relationships/font" Target="fonts/FiraSansCondensedSemi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f063b82774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f063b82774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f063b8277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f063b8277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063b82774_0_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f063b82774_0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f063b82774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f063b82774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f063b82774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f063b82774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f063b82774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f063b82774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f063b82774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f063b82774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f063b82774_0_6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2f063b82774_0_6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f063b82774_0_5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f063b82774_0_5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f063b82774_0_5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f063b82774_0_5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f063b82774_0_5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f063b82774_0_5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f063b82774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f063b8277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f063b82774_0_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f063b82774_0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f063b82774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2f063b82774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2f0b4ee7f2c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2f0b4ee7f2c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f063b82774_0_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f063b82774_0_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f063b82774_0_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f063b82774_0_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JV</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f063b82774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2f063b82774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f063b82774_0_5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f063b82774_0_5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f063b82774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2f063b82774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2f063b82774_0_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2f063b82774_0_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f063b82774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f063b82774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f063b8277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2f063b8277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f063b82774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f063b82774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f063b82774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f063b8277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f063b82774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f063b82774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f063b82774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2f063b82774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2f063b82774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2f063b82774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f063b82774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f063b82774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LL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f063b82774_0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f063b82774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50" name="Shape 50"/>
        <p:cNvGrpSpPr/>
        <p:nvPr/>
      </p:nvGrpSpPr>
      <p:grpSpPr>
        <a:xfrm>
          <a:off x="0" y="0"/>
          <a:ext cx="0" cy="0"/>
          <a:chOff x="0" y="0"/>
          <a:chExt cx="0" cy="0"/>
        </a:xfrm>
      </p:grpSpPr>
      <p:sp>
        <p:nvSpPr>
          <p:cNvPr id="51" name="Google Shape;51;p13"/>
          <p:cNvSpPr/>
          <p:nvPr/>
        </p:nvSpPr>
        <p:spPr>
          <a:xfrm>
            <a:off x="-156000" y="2515100"/>
            <a:ext cx="9311400" cy="2716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p:nvPr/>
        </p:nvSpPr>
        <p:spPr>
          <a:xfrm>
            <a:off x="693725" y="250850"/>
            <a:ext cx="441900" cy="501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p:nvPr/>
        </p:nvSpPr>
        <p:spPr>
          <a:xfrm>
            <a:off x="8008375" y="4397375"/>
            <a:ext cx="441900" cy="50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a:off x="8189700" y="250850"/>
            <a:ext cx="1055100" cy="371700"/>
          </a:xfrm>
          <a:prstGeom prst="rect">
            <a:avLst/>
          </a:prstGeom>
          <a:solidFill>
            <a:schemeClr val="lt1"/>
          </a:solidFill>
          <a:ln>
            <a:noFill/>
          </a:ln>
        </p:spPr>
        <p:txBody>
          <a:bodyPr anchorCtr="0" anchor="ctr" bIns="91425" lIns="182875" spcFirstLastPara="1" rIns="91425" wrap="square" tIns="73150">
            <a:noAutofit/>
          </a:bodyPr>
          <a:lstStyle/>
          <a:p>
            <a:pPr indent="0" lvl="0" marL="0" rtl="0" algn="l">
              <a:spcBef>
                <a:spcPts val="0"/>
              </a:spcBef>
              <a:spcAft>
                <a:spcPts val="0"/>
              </a:spcAft>
              <a:buNone/>
            </a:pPr>
            <a:r>
              <a:t/>
            </a:r>
            <a:endParaRPr b="1">
              <a:latin typeface="Lexend Exa"/>
              <a:ea typeface="Lexend Exa"/>
              <a:cs typeface="Lexend Exa"/>
              <a:sym typeface="Lexend Exa"/>
            </a:endParaRPr>
          </a:p>
        </p:txBody>
      </p:sp>
      <p:sp>
        <p:nvSpPr>
          <p:cNvPr id="55" name="Google Shape;55;p13"/>
          <p:cNvSpPr txBox="1"/>
          <p:nvPr>
            <p:ph type="title"/>
          </p:nvPr>
        </p:nvSpPr>
        <p:spPr>
          <a:xfrm>
            <a:off x="714300" y="2926575"/>
            <a:ext cx="4810500" cy="651600"/>
          </a:xfrm>
          <a:prstGeom prst="rect">
            <a:avLst/>
          </a:prstGeom>
        </p:spPr>
        <p:txBody>
          <a:bodyPr anchorCtr="0" anchor="ctr" bIns="91425" lIns="91425" spcFirstLastPara="1" rIns="91425" wrap="square" tIns="91425">
            <a:normAutofit/>
          </a:bodyPr>
          <a:lstStyle>
            <a:lvl1pPr lvl="0" rtl="0">
              <a:spcBef>
                <a:spcPts val="0"/>
              </a:spcBef>
              <a:spcAft>
                <a:spcPts val="0"/>
              </a:spcAft>
              <a:buSzPts val="3600"/>
              <a:buNone/>
              <a:defRPr b="1" sz="3600">
                <a:solidFill>
                  <a:schemeClr val="lt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56" name="Google Shape;56;p13"/>
          <p:cNvSpPr txBox="1"/>
          <p:nvPr>
            <p:ph idx="1" type="subTitle"/>
          </p:nvPr>
        </p:nvSpPr>
        <p:spPr>
          <a:xfrm>
            <a:off x="714300" y="3662900"/>
            <a:ext cx="3569100" cy="7728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SzPts val="18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 name="Google Shape;57;p13"/>
          <p:cNvSpPr txBox="1"/>
          <p:nvPr>
            <p:ph idx="12" type="sldNum"/>
          </p:nvPr>
        </p:nvSpPr>
        <p:spPr>
          <a:xfrm>
            <a:off x="8556784" y="239901"/>
            <a:ext cx="548700" cy="393600"/>
          </a:xfrm>
          <a:prstGeom prst="rect">
            <a:avLst/>
          </a:prstGeom>
        </p:spPr>
        <p:txBody>
          <a:bodyPr anchorCtr="0" anchor="t"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58" name="Google Shape;58;p13"/>
          <p:cNvSpPr txBox="1"/>
          <p:nvPr>
            <p:ph hasCustomPrompt="1" idx="2" type="title"/>
          </p:nvPr>
        </p:nvSpPr>
        <p:spPr>
          <a:xfrm>
            <a:off x="714300" y="1222900"/>
            <a:ext cx="4172100" cy="1292100"/>
          </a:xfrm>
          <a:prstGeom prst="rect">
            <a:avLst/>
          </a:prstGeom>
        </p:spPr>
        <p:txBody>
          <a:bodyPr anchorCtr="0" anchor="b" bIns="91425" lIns="91425" spcFirstLastPara="1" rIns="91425" wrap="square" tIns="91425">
            <a:normAutofit/>
          </a:bodyPr>
          <a:lstStyle>
            <a:lvl1pPr lvl="0" rtl="0">
              <a:spcBef>
                <a:spcPts val="0"/>
              </a:spcBef>
              <a:spcAft>
                <a:spcPts val="0"/>
              </a:spcAft>
              <a:buSzPts val="7200"/>
              <a:buNone/>
              <a:defRPr b="1" sz="7200"/>
            </a:lvl1pPr>
            <a:lvl2pPr lvl="1" rtl="0" algn="ctr">
              <a:spcBef>
                <a:spcPts val="0"/>
              </a:spcBef>
              <a:spcAft>
                <a:spcPts val="0"/>
              </a:spcAft>
              <a:buSzPts val="11300"/>
              <a:buNone/>
              <a:defRPr sz="11300"/>
            </a:lvl2pPr>
            <a:lvl3pPr lvl="2" rtl="0" algn="ctr">
              <a:spcBef>
                <a:spcPts val="0"/>
              </a:spcBef>
              <a:spcAft>
                <a:spcPts val="0"/>
              </a:spcAft>
              <a:buSzPts val="11300"/>
              <a:buNone/>
              <a:defRPr sz="11300"/>
            </a:lvl3pPr>
            <a:lvl4pPr lvl="3" rtl="0" algn="ctr">
              <a:spcBef>
                <a:spcPts val="0"/>
              </a:spcBef>
              <a:spcAft>
                <a:spcPts val="0"/>
              </a:spcAft>
              <a:buSzPts val="11300"/>
              <a:buNone/>
              <a:defRPr sz="11300"/>
            </a:lvl4pPr>
            <a:lvl5pPr lvl="4" rtl="0" algn="ctr">
              <a:spcBef>
                <a:spcPts val="0"/>
              </a:spcBef>
              <a:spcAft>
                <a:spcPts val="0"/>
              </a:spcAft>
              <a:buSzPts val="11300"/>
              <a:buNone/>
              <a:defRPr sz="11300"/>
            </a:lvl5pPr>
            <a:lvl6pPr lvl="5" rtl="0" algn="ctr">
              <a:spcBef>
                <a:spcPts val="0"/>
              </a:spcBef>
              <a:spcAft>
                <a:spcPts val="0"/>
              </a:spcAft>
              <a:buSzPts val="11300"/>
              <a:buNone/>
              <a:defRPr sz="11300"/>
            </a:lvl6pPr>
            <a:lvl7pPr lvl="6" rtl="0" algn="ctr">
              <a:spcBef>
                <a:spcPts val="0"/>
              </a:spcBef>
              <a:spcAft>
                <a:spcPts val="0"/>
              </a:spcAft>
              <a:buSzPts val="11300"/>
              <a:buNone/>
              <a:defRPr sz="11300"/>
            </a:lvl7pPr>
            <a:lvl8pPr lvl="7" rtl="0" algn="ctr">
              <a:spcBef>
                <a:spcPts val="0"/>
              </a:spcBef>
              <a:spcAft>
                <a:spcPts val="0"/>
              </a:spcAft>
              <a:buSzPts val="11300"/>
              <a:buNone/>
              <a:defRPr sz="11300"/>
            </a:lvl8pPr>
            <a:lvl9pPr lvl="8" rtl="0" algn="ctr">
              <a:spcBef>
                <a:spcPts val="0"/>
              </a:spcBef>
              <a:spcAft>
                <a:spcPts val="0"/>
              </a:spcAft>
              <a:buSzPts val="11300"/>
              <a:buNone/>
              <a:defRPr sz="11300"/>
            </a:lvl9pPr>
          </a:lstStyle>
          <a:p>
            <a:r>
              <a:t>xx%</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s://www2.nzqa.govt.nz/logi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png"/><Relationship Id="rId4" Type="http://schemas.openxmlformats.org/officeDocument/2006/relationships/hyperlink" Target="https://www.nzqa.govt.nz/ncea/ncea-exams-and-portfolios/external/digital-exams/find-past-digital-exam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5.png"/><Relationship Id="rId5" Type="http://schemas.openxmlformats.org/officeDocument/2006/relationships/hyperlink" Target="mailto:a.hawke@wc.school.nz" TargetMode="External"/><Relationship Id="rId6" Type="http://schemas.openxmlformats.org/officeDocument/2006/relationships/hyperlink" Target="mailto:s.marchant@wc.school.nz" TargetMode="External"/><Relationship Id="rId7" Type="http://schemas.openxmlformats.org/officeDocument/2006/relationships/hyperlink" Target="mailto:senco@wc.school.nz"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62" name="Shape 62"/>
        <p:cNvGrpSpPr/>
        <p:nvPr/>
      </p:nvGrpSpPr>
      <p:grpSpPr>
        <a:xfrm>
          <a:off x="0" y="0"/>
          <a:ext cx="0" cy="0"/>
          <a:chOff x="0" y="0"/>
          <a:chExt cx="0" cy="0"/>
        </a:xfrm>
      </p:grpSpPr>
      <p:pic>
        <p:nvPicPr>
          <p:cNvPr id="63" name="Google Shape;63;p14"/>
          <p:cNvPicPr preferRelativeResize="0"/>
          <p:nvPr/>
        </p:nvPicPr>
        <p:blipFill rotWithShape="1">
          <a:blip r:embed="rId3">
            <a:alphaModFix/>
          </a:blip>
          <a:srcRect b="12565" l="0" r="0" t="13041"/>
          <a:stretch/>
        </p:blipFill>
        <p:spPr>
          <a:xfrm>
            <a:off x="0" y="-64500"/>
            <a:ext cx="9144003" cy="3109050"/>
          </a:xfrm>
          <a:prstGeom prst="rect">
            <a:avLst/>
          </a:prstGeom>
          <a:noFill/>
          <a:ln>
            <a:noFill/>
          </a:ln>
        </p:spPr>
      </p:pic>
      <p:sp>
        <p:nvSpPr>
          <p:cNvPr id="64" name="Google Shape;64;p14"/>
          <p:cNvSpPr txBox="1"/>
          <p:nvPr/>
        </p:nvSpPr>
        <p:spPr>
          <a:xfrm>
            <a:off x="662175" y="3341800"/>
            <a:ext cx="7328100" cy="11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3100">
                <a:solidFill>
                  <a:schemeClr val="lt1"/>
                </a:solidFill>
                <a:latin typeface="Cormorant Infant Medium"/>
                <a:ea typeface="Cormorant Infant Medium"/>
                <a:cs typeface="Cormorant Infant Medium"/>
                <a:sym typeface="Cormorant Infant Medium"/>
              </a:rPr>
              <a:t>NCEA LIT/NUM CO-REQUISITE</a:t>
            </a:r>
            <a:endParaRPr sz="3100">
              <a:solidFill>
                <a:schemeClr val="lt1"/>
              </a:solidFill>
              <a:latin typeface="Cormorant Infant Medium"/>
              <a:ea typeface="Cormorant Infant Medium"/>
              <a:cs typeface="Cormorant Infant Medium"/>
              <a:sym typeface="Cormorant Infant Medium"/>
            </a:endParaRPr>
          </a:p>
          <a:p>
            <a:pPr indent="0" lvl="0" marL="0" rtl="0" algn="l">
              <a:spcBef>
                <a:spcPts val="0"/>
              </a:spcBef>
              <a:spcAft>
                <a:spcPts val="0"/>
              </a:spcAft>
              <a:buNone/>
            </a:pPr>
            <a:r>
              <a:t/>
            </a:r>
            <a:endParaRPr sz="3100">
              <a:solidFill>
                <a:schemeClr val="lt1"/>
              </a:solidFill>
              <a:latin typeface="Cormorant Garamond Medium"/>
              <a:ea typeface="Cormorant Garamond Medium"/>
              <a:cs typeface="Cormorant Garamond Medium"/>
              <a:sym typeface="Cormorant Garamond Medium"/>
            </a:endParaRPr>
          </a:p>
        </p:txBody>
      </p:sp>
      <p:sp>
        <p:nvSpPr>
          <p:cNvPr id="65" name="Google Shape;65;p14"/>
          <p:cNvSpPr txBox="1"/>
          <p:nvPr/>
        </p:nvSpPr>
        <p:spPr>
          <a:xfrm>
            <a:off x="708425" y="3963825"/>
            <a:ext cx="8333100" cy="3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chemeClr val="lt1"/>
                </a:solidFill>
                <a:latin typeface="Fira Sans Condensed SemiBold"/>
                <a:ea typeface="Fira Sans Condensed SemiBold"/>
                <a:cs typeface="Fira Sans Condensed SemiBold"/>
                <a:sym typeface="Fira Sans Condensed SemiBold"/>
              </a:rPr>
              <a:t>INFORMATION </a:t>
            </a:r>
            <a:r>
              <a:rPr lang="en-GB" sz="2000">
                <a:solidFill>
                  <a:schemeClr val="lt1"/>
                </a:solidFill>
                <a:latin typeface="Fira Sans Condensed SemiBold"/>
                <a:ea typeface="Fira Sans Condensed SemiBold"/>
                <a:cs typeface="Fira Sans Condensed SemiBold"/>
                <a:sym typeface="Fira Sans Condensed SemiBold"/>
              </a:rPr>
              <a:t> FOR WHĀNAU- Wednesday 7 August</a:t>
            </a:r>
            <a:endParaRPr sz="2200">
              <a:solidFill>
                <a:schemeClr val="lt1"/>
              </a:solidFill>
              <a:latin typeface="Fira Sans Condensed SemiBold"/>
              <a:ea typeface="Fira Sans Condensed SemiBold"/>
              <a:cs typeface="Fira Sans Condensed SemiBold"/>
              <a:sym typeface="Fira Sans Condensed SemiBold"/>
            </a:endParaRPr>
          </a:p>
        </p:txBody>
      </p:sp>
      <p:sp>
        <p:nvSpPr>
          <p:cNvPr id="66" name="Google Shape;66;p14"/>
          <p:cNvSpPr/>
          <p:nvPr/>
        </p:nvSpPr>
        <p:spPr>
          <a:xfrm>
            <a:off x="-8225" y="-57650"/>
            <a:ext cx="9144000" cy="3085800"/>
          </a:xfrm>
          <a:prstGeom prst="rect">
            <a:avLst/>
          </a:prstGeom>
          <a:gradFill>
            <a:gsLst>
              <a:gs pos="0">
                <a:srgbClr val="FFFFFF">
                  <a:alpha val="0"/>
                </a:srgbClr>
              </a:gs>
              <a:gs pos="58000">
                <a:srgbClr val="FFFFFF">
                  <a:alpha val="0"/>
                </a:srgbClr>
              </a:gs>
              <a:gs pos="100000">
                <a:schemeClr val="dk1"/>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7" name="Google Shape;67;p14"/>
          <p:cNvPicPr preferRelativeResize="0"/>
          <p:nvPr/>
        </p:nvPicPr>
        <p:blipFill>
          <a:blip r:embed="rId4">
            <a:alphaModFix/>
          </a:blip>
          <a:stretch>
            <a:fillRect/>
          </a:stretch>
        </p:blipFill>
        <p:spPr>
          <a:xfrm>
            <a:off x="357375" y="1778100"/>
            <a:ext cx="4005711" cy="1144200"/>
          </a:xfrm>
          <a:prstGeom prst="rect">
            <a:avLst/>
          </a:prstGeom>
          <a:noFill/>
          <a:ln>
            <a:noFill/>
          </a:ln>
        </p:spPr>
      </p:pic>
      <p:cxnSp>
        <p:nvCxnSpPr>
          <p:cNvPr id="68" name="Google Shape;68;p14"/>
          <p:cNvCxnSpPr/>
          <p:nvPr/>
        </p:nvCxnSpPr>
        <p:spPr>
          <a:xfrm>
            <a:off x="-8225" y="3028025"/>
            <a:ext cx="9165900" cy="0"/>
          </a:xfrm>
          <a:prstGeom prst="straightConnector1">
            <a:avLst/>
          </a:prstGeom>
          <a:noFill/>
          <a:ln cap="flat" cmpd="sng" w="76200">
            <a:solidFill>
              <a:schemeClr val="lt1"/>
            </a:solidFill>
            <a:prstDash val="solid"/>
            <a:round/>
            <a:headEnd len="med" w="med" type="none"/>
            <a:tailEnd len="med" w="med" type="none"/>
          </a:ln>
        </p:spPr>
      </p:cxnSp>
      <p:cxnSp>
        <p:nvCxnSpPr>
          <p:cNvPr id="69" name="Google Shape;69;p14"/>
          <p:cNvCxnSpPr/>
          <p:nvPr/>
        </p:nvCxnSpPr>
        <p:spPr>
          <a:xfrm>
            <a:off x="537175" y="3467650"/>
            <a:ext cx="0" cy="1109700"/>
          </a:xfrm>
          <a:prstGeom prst="straightConnector1">
            <a:avLst/>
          </a:prstGeom>
          <a:noFill/>
          <a:ln cap="flat" cmpd="sng" w="76200">
            <a:solidFill>
              <a:srgbClr val="F1C232"/>
            </a:solidFill>
            <a:prstDash val="solid"/>
            <a:round/>
            <a:headEnd len="med" w="med" type="none"/>
            <a:tailEnd len="med" w="med" type="none"/>
          </a:ln>
        </p:spPr>
      </p:cxnSp>
      <p:sp>
        <p:nvSpPr>
          <p:cNvPr id="70" name="Google Shape;70;p14"/>
          <p:cNvSpPr txBox="1"/>
          <p:nvPr/>
        </p:nvSpPr>
        <p:spPr>
          <a:xfrm>
            <a:off x="6821425" y="2281650"/>
            <a:ext cx="207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53" name="Shape 153"/>
        <p:cNvGrpSpPr/>
        <p:nvPr/>
      </p:nvGrpSpPr>
      <p:grpSpPr>
        <a:xfrm>
          <a:off x="0" y="0"/>
          <a:ext cx="0" cy="0"/>
          <a:chOff x="0" y="0"/>
          <a:chExt cx="0" cy="0"/>
        </a:xfrm>
      </p:grpSpPr>
      <p:sp>
        <p:nvSpPr>
          <p:cNvPr id="154" name="Google Shape;154;p23"/>
          <p:cNvSpPr txBox="1"/>
          <p:nvPr/>
        </p:nvSpPr>
        <p:spPr>
          <a:xfrm>
            <a:off x="0" y="346425"/>
            <a:ext cx="9144000" cy="757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GB" sz="2600">
                <a:latin typeface="Cormorant Infant Medium"/>
                <a:ea typeface="Cormorant Infant Medium"/>
                <a:cs typeface="Cormorant Infant Medium"/>
                <a:sym typeface="Cormorant Infant Medium"/>
              </a:rPr>
              <a:t>THE NUMERACY TEST</a:t>
            </a:r>
            <a:endParaRPr sz="2600">
              <a:solidFill>
                <a:srgbClr val="000000"/>
              </a:solidFill>
              <a:latin typeface="Cormorant Infant Medium"/>
              <a:ea typeface="Cormorant Infant Medium"/>
              <a:cs typeface="Cormorant Infant Medium"/>
              <a:sym typeface="Cormorant Infant Medium"/>
            </a:endParaRPr>
          </a:p>
        </p:txBody>
      </p:sp>
      <p:cxnSp>
        <p:nvCxnSpPr>
          <p:cNvPr id="155" name="Google Shape;155;p23"/>
          <p:cNvCxnSpPr/>
          <p:nvPr/>
        </p:nvCxnSpPr>
        <p:spPr>
          <a:xfrm>
            <a:off x="7398200" y="723525"/>
            <a:ext cx="1231200" cy="0"/>
          </a:xfrm>
          <a:prstGeom prst="straightConnector1">
            <a:avLst/>
          </a:prstGeom>
          <a:noFill/>
          <a:ln cap="flat" cmpd="sng" w="76200">
            <a:solidFill>
              <a:srgbClr val="FFD966"/>
            </a:solidFill>
            <a:prstDash val="solid"/>
            <a:round/>
            <a:headEnd len="med" w="med" type="none"/>
            <a:tailEnd len="med" w="med" type="none"/>
          </a:ln>
        </p:spPr>
      </p:cxnSp>
      <p:sp>
        <p:nvSpPr>
          <p:cNvPr id="156" name="Google Shape;156;p23"/>
          <p:cNvSpPr txBox="1"/>
          <p:nvPr/>
        </p:nvSpPr>
        <p:spPr>
          <a:xfrm>
            <a:off x="0" y="951525"/>
            <a:ext cx="914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chemeClr val="dk1"/>
                </a:solidFill>
                <a:latin typeface="Fira Sans Condensed SemiBold"/>
                <a:ea typeface="Fira Sans Condensed SemiBold"/>
                <a:cs typeface="Fira Sans Condensed SemiBold"/>
                <a:sym typeface="Fira Sans Condensed SemiBold"/>
              </a:rPr>
              <a:t>SUMMARY</a:t>
            </a:r>
            <a:endParaRPr sz="1800">
              <a:solidFill>
                <a:schemeClr val="dk1"/>
              </a:solidFill>
              <a:latin typeface="Fira Sans Condensed SemiBold"/>
              <a:ea typeface="Fira Sans Condensed SemiBold"/>
              <a:cs typeface="Fira Sans Condensed SemiBold"/>
              <a:sym typeface="Fira Sans Condensed SemiBold"/>
            </a:endParaRPr>
          </a:p>
        </p:txBody>
      </p:sp>
      <p:cxnSp>
        <p:nvCxnSpPr>
          <p:cNvPr id="157" name="Google Shape;157;p23"/>
          <p:cNvCxnSpPr/>
          <p:nvPr/>
        </p:nvCxnSpPr>
        <p:spPr>
          <a:xfrm>
            <a:off x="586125" y="725175"/>
            <a:ext cx="1231200" cy="0"/>
          </a:xfrm>
          <a:prstGeom prst="straightConnector1">
            <a:avLst/>
          </a:prstGeom>
          <a:noFill/>
          <a:ln cap="flat" cmpd="sng" w="76200">
            <a:solidFill>
              <a:srgbClr val="FFD966"/>
            </a:solidFill>
            <a:prstDash val="solid"/>
            <a:round/>
            <a:headEnd len="med" w="med" type="none"/>
            <a:tailEnd len="med" w="med" type="none"/>
          </a:ln>
        </p:spPr>
      </p:cxnSp>
      <p:sp>
        <p:nvSpPr>
          <p:cNvPr id="158" name="Google Shape;158;p23"/>
          <p:cNvSpPr txBox="1"/>
          <p:nvPr/>
        </p:nvSpPr>
        <p:spPr>
          <a:xfrm>
            <a:off x="388375" y="1521300"/>
            <a:ext cx="8314800" cy="333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Fira Sans Condensed"/>
                <a:ea typeface="Fira Sans Condensed"/>
                <a:cs typeface="Fira Sans Condensed"/>
                <a:sym typeface="Fira Sans Condensed"/>
              </a:rPr>
              <a:t>The Numeracy standard requires students to master the mathematics and statistics content ideas at Level 4 of the New Zealand Curriculum AND interweave these content ideas with mathematical and statistical process ideas.</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Clr>
                <a:schemeClr val="dk1"/>
              </a:buClr>
              <a:buSzPts val="1100"/>
              <a:buFont typeface="Arial"/>
              <a:buNone/>
            </a:pPr>
            <a:r>
              <a:rPr lang="en-GB">
                <a:solidFill>
                  <a:schemeClr val="dk1"/>
                </a:solidFill>
                <a:latin typeface="Fira Sans Condensed"/>
                <a:ea typeface="Fira Sans Condensed"/>
                <a:cs typeface="Fira Sans Condensed"/>
                <a:sym typeface="Fira Sans Condensed"/>
              </a:rPr>
              <a:t>The Numeracy standard requires students to:</a:t>
            </a:r>
            <a:endParaRPr>
              <a:solidFill>
                <a:schemeClr val="dk1"/>
              </a:solidFill>
              <a:latin typeface="Fira Sans Condensed"/>
              <a:ea typeface="Fira Sans Condensed"/>
              <a:cs typeface="Fira Sans Condensed"/>
              <a:sym typeface="Fira Sans Condensed"/>
            </a:endParaRPr>
          </a:p>
          <a:p>
            <a:pPr indent="-317500" lvl="0" marL="647700" rtl="0" algn="l">
              <a:lnSpc>
                <a:spcPct val="115000"/>
              </a:lnSpc>
              <a:spcBef>
                <a:spcPts val="80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Formulate mathematical and/or statistical approaches to solving problems in a range of meaningful situations</a:t>
            </a:r>
            <a:endParaRPr>
              <a:solidFill>
                <a:schemeClr val="dk1"/>
              </a:solidFill>
              <a:latin typeface="Fira Sans Condensed"/>
              <a:ea typeface="Fira Sans Condensed"/>
              <a:cs typeface="Fira Sans Condensed"/>
              <a:sym typeface="Fira Sans Condensed"/>
            </a:endParaRPr>
          </a:p>
          <a:p>
            <a:pPr indent="-317500" lvl="0" marL="6477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Use mathematics and statistics to meet the numeracy demands of a range of meaningful situations</a:t>
            </a:r>
            <a:endParaRPr>
              <a:solidFill>
                <a:schemeClr val="dk1"/>
              </a:solidFill>
              <a:latin typeface="Fira Sans Condensed"/>
              <a:ea typeface="Fira Sans Condensed"/>
              <a:cs typeface="Fira Sans Condensed"/>
              <a:sym typeface="Fira Sans Condensed"/>
            </a:endParaRPr>
          </a:p>
          <a:p>
            <a:pPr indent="-317500" lvl="0" marL="6477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Explain the reasonableness of mathematical and statistical responses to situations</a:t>
            </a:r>
            <a:endParaRPr sz="21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64" name="Google Shape;164;p2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65" name="Google Shape;165;p24"/>
          <p:cNvPicPr preferRelativeResize="0"/>
          <p:nvPr/>
        </p:nvPicPr>
        <p:blipFill>
          <a:blip r:embed="rId3">
            <a:alphaModFix/>
          </a:blip>
          <a:stretch>
            <a:fillRect/>
          </a:stretch>
        </p:blipFill>
        <p:spPr>
          <a:xfrm>
            <a:off x="473058" y="0"/>
            <a:ext cx="8197885"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71" name="Google Shape;171;p2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72" name="Google Shape;172;p25"/>
          <p:cNvPicPr preferRelativeResize="0"/>
          <p:nvPr/>
        </p:nvPicPr>
        <p:blipFill>
          <a:blip r:embed="rId3">
            <a:alphaModFix/>
          </a:blip>
          <a:stretch>
            <a:fillRect/>
          </a:stretch>
        </p:blipFill>
        <p:spPr>
          <a:xfrm>
            <a:off x="770844" y="0"/>
            <a:ext cx="7602311" cy="51434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78" name="Google Shape;178;p2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79" name="Google Shape;179;p26"/>
          <p:cNvPicPr preferRelativeResize="0"/>
          <p:nvPr/>
        </p:nvPicPr>
        <p:blipFill>
          <a:blip r:embed="rId3">
            <a:alphaModFix/>
          </a:blip>
          <a:stretch>
            <a:fillRect/>
          </a:stretch>
        </p:blipFill>
        <p:spPr>
          <a:xfrm>
            <a:off x="495503" y="0"/>
            <a:ext cx="8152994"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83" name="Shape 183"/>
        <p:cNvGrpSpPr/>
        <p:nvPr/>
      </p:nvGrpSpPr>
      <p:grpSpPr>
        <a:xfrm>
          <a:off x="0" y="0"/>
          <a:ext cx="0" cy="0"/>
          <a:chOff x="0" y="0"/>
          <a:chExt cx="0" cy="0"/>
        </a:xfrm>
      </p:grpSpPr>
      <p:sp>
        <p:nvSpPr>
          <p:cNvPr id="184" name="Google Shape;184;p27"/>
          <p:cNvSpPr txBox="1"/>
          <p:nvPr/>
        </p:nvSpPr>
        <p:spPr>
          <a:xfrm>
            <a:off x="0" y="346425"/>
            <a:ext cx="9144000" cy="757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GB" sz="2600">
                <a:latin typeface="Cormorant Infant Medium"/>
                <a:ea typeface="Cormorant Infant Medium"/>
                <a:cs typeface="Cormorant Infant Medium"/>
                <a:sym typeface="Cormorant Infant Medium"/>
              </a:rPr>
              <a:t>THE LITERACY TESTS</a:t>
            </a:r>
            <a:endParaRPr sz="2600">
              <a:solidFill>
                <a:srgbClr val="000000"/>
              </a:solidFill>
              <a:latin typeface="Cormorant Infant Medium"/>
              <a:ea typeface="Cormorant Infant Medium"/>
              <a:cs typeface="Cormorant Infant Medium"/>
              <a:sym typeface="Cormorant Infant Medium"/>
            </a:endParaRPr>
          </a:p>
        </p:txBody>
      </p:sp>
      <p:cxnSp>
        <p:nvCxnSpPr>
          <p:cNvPr id="185" name="Google Shape;185;p27"/>
          <p:cNvCxnSpPr/>
          <p:nvPr/>
        </p:nvCxnSpPr>
        <p:spPr>
          <a:xfrm>
            <a:off x="7398200" y="723525"/>
            <a:ext cx="1231200" cy="0"/>
          </a:xfrm>
          <a:prstGeom prst="straightConnector1">
            <a:avLst/>
          </a:prstGeom>
          <a:noFill/>
          <a:ln cap="flat" cmpd="sng" w="76200">
            <a:solidFill>
              <a:srgbClr val="FFD966"/>
            </a:solidFill>
            <a:prstDash val="solid"/>
            <a:round/>
            <a:headEnd len="med" w="med" type="none"/>
            <a:tailEnd len="med" w="med" type="none"/>
          </a:ln>
        </p:spPr>
      </p:cxnSp>
      <p:sp>
        <p:nvSpPr>
          <p:cNvPr id="186" name="Google Shape;186;p27"/>
          <p:cNvSpPr txBox="1"/>
          <p:nvPr/>
        </p:nvSpPr>
        <p:spPr>
          <a:xfrm>
            <a:off x="0" y="951525"/>
            <a:ext cx="914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chemeClr val="dk1"/>
                </a:solidFill>
                <a:latin typeface="Fira Sans Condensed SemiBold"/>
                <a:ea typeface="Fira Sans Condensed SemiBold"/>
                <a:cs typeface="Fira Sans Condensed SemiBold"/>
                <a:sym typeface="Fira Sans Condensed SemiBold"/>
              </a:rPr>
              <a:t>SUMMARY</a:t>
            </a:r>
            <a:endParaRPr sz="1800">
              <a:solidFill>
                <a:schemeClr val="dk1"/>
              </a:solidFill>
              <a:latin typeface="Fira Sans Condensed SemiBold"/>
              <a:ea typeface="Fira Sans Condensed SemiBold"/>
              <a:cs typeface="Fira Sans Condensed SemiBold"/>
              <a:sym typeface="Fira Sans Condensed SemiBold"/>
            </a:endParaRPr>
          </a:p>
        </p:txBody>
      </p:sp>
      <p:cxnSp>
        <p:nvCxnSpPr>
          <p:cNvPr id="187" name="Google Shape;187;p27"/>
          <p:cNvCxnSpPr/>
          <p:nvPr/>
        </p:nvCxnSpPr>
        <p:spPr>
          <a:xfrm>
            <a:off x="586125" y="725175"/>
            <a:ext cx="1231200" cy="0"/>
          </a:xfrm>
          <a:prstGeom prst="straightConnector1">
            <a:avLst/>
          </a:prstGeom>
          <a:noFill/>
          <a:ln cap="flat" cmpd="sng" w="76200">
            <a:solidFill>
              <a:srgbClr val="FFD966"/>
            </a:solidFill>
            <a:prstDash val="solid"/>
            <a:round/>
            <a:headEnd len="med" w="med" type="none"/>
            <a:tailEnd len="med" w="med" type="none"/>
          </a:ln>
        </p:spPr>
      </p:cxnSp>
      <p:sp>
        <p:nvSpPr>
          <p:cNvPr id="188" name="Google Shape;188;p27"/>
          <p:cNvSpPr txBox="1"/>
          <p:nvPr/>
        </p:nvSpPr>
        <p:spPr>
          <a:xfrm>
            <a:off x="388375" y="1368900"/>
            <a:ext cx="8314800" cy="3335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latin typeface="Fira Sans Condensed"/>
                <a:ea typeface="Fira Sans Condensed"/>
                <a:cs typeface="Fira Sans Condensed"/>
                <a:sym typeface="Fira Sans Condensed"/>
              </a:rPr>
              <a:t>The Literacy standard covers foundational literacy. This is approximately Level 4/5 of the New Zealand Curriculum.</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rPr lang="en-GB">
                <a:solidFill>
                  <a:schemeClr val="dk1"/>
                </a:solidFill>
                <a:latin typeface="Fira Sans Condensed"/>
                <a:ea typeface="Fira Sans Condensed"/>
                <a:cs typeface="Fira Sans Condensed"/>
                <a:sym typeface="Fira Sans Condensed"/>
              </a:rPr>
              <a:t>Literacy</a:t>
            </a:r>
            <a:r>
              <a:rPr b="1" lang="en-GB">
                <a:solidFill>
                  <a:schemeClr val="dk1"/>
                </a:solidFill>
                <a:latin typeface="Fira Sans Condensed"/>
                <a:ea typeface="Fira Sans Condensed"/>
                <a:cs typeface="Fira Sans Condensed"/>
                <a:sym typeface="Fira Sans Condensed"/>
              </a:rPr>
              <a:t> </a:t>
            </a:r>
            <a:r>
              <a:rPr lang="en-GB">
                <a:solidFill>
                  <a:schemeClr val="dk1"/>
                </a:solidFill>
                <a:latin typeface="Fira Sans Condensed"/>
                <a:ea typeface="Fira Sans Condensed"/>
                <a:cs typeface="Fira Sans Condensed"/>
                <a:sym typeface="Fira Sans Condensed"/>
              </a:rPr>
              <a:t>is being able to read, write and understand language. The Literacy standards (Reading and Writing) require students to demonstrate the following skills:</a:t>
            </a:r>
            <a:endParaRPr>
              <a:solidFill>
                <a:schemeClr val="dk1"/>
              </a:solidFill>
              <a:latin typeface="Fira Sans Condensed"/>
              <a:ea typeface="Fira Sans Condensed"/>
              <a:cs typeface="Fira Sans Condensed"/>
              <a:sym typeface="Fira Sans Condensed"/>
            </a:endParaRPr>
          </a:p>
          <a:p>
            <a:pPr indent="-317500" lvl="0" marL="647700" rtl="0" algn="l">
              <a:lnSpc>
                <a:spcPct val="115000"/>
              </a:lnSpc>
              <a:spcBef>
                <a:spcPts val="80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Make sense of written texts</a:t>
            </a:r>
            <a:endParaRPr>
              <a:solidFill>
                <a:schemeClr val="dk1"/>
              </a:solidFill>
              <a:latin typeface="Fira Sans Condensed"/>
              <a:ea typeface="Fira Sans Condensed"/>
              <a:cs typeface="Fira Sans Condensed"/>
              <a:sym typeface="Fira Sans Condensed"/>
            </a:endParaRPr>
          </a:p>
          <a:p>
            <a:pPr indent="-317500" lvl="0" marL="6477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Read critically</a:t>
            </a:r>
            <a:endParaRPr>
              <a:solidFill>
                <a:schemeClr val="dk1"/>
              </a:solidFill>
              <a:latin typeface="Fira Sans Condensed"/>
              <a:ea typeface="Fira Sans Condensed"/>
              <a:cs typeface="Fira Sans Condensed"/>
              <a:sym typeface="Fira Sans Condensed"/>
            </a:endParaRPr>
          </a:p>
          <a:p>
            <a:pPr indent="-317500" lvl="0" marL="6477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Read for different purposes</a:t>
            </a:r>
            <a:endParaRPr>
              <a:solidFill>
                <a:schemeClr val="dk1"/>
              </a:solidFill>
              <a:latin typeface="Fira Sans Condensed"/>
              <a:ea typeface="Fira Sans Condensed"/>
              <a:cs typeface="Fira Sans Condensed"/>
              <a:sym typeface="Fira Sans Condensed"/>
            </a:endParaRPr>
          </a:p>
          <a:p>
            <a:pPr indent="-317500" lvl="0" marL="6477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Write meaningful texts for different purposes and audiences</a:t>
            </a:r>
            <a:endParaRPr>
              <a:solidFill>
                <a:schemeClr val="dk1"/>
              </a:solidFill>
              <a:latin typeface="Fira Sans Condensed"/>
              <a:ea typeface="Fira Sans Condensed"/>
              <a:cs typeface="Fira Sans Condensed"/>
              <a:sym typeface="Fira Sans Condensed"/>
            </a:endParaRPr>
          </a:p>
          <a:p>
            <a:pPr indent="-317500" lvl="0" marL="6477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Use structures in texts that are appropriate to purpose and audience</a:t>
            </a:r>
            <a:endParaRPr>
              <a:solidFill>
                <a:schemeClr val="dk1"/>
              </a:solidFill>
              <a:latin typeface="Fira Sans Condensed"/>
              <a:ea typeface="Fira Sans Condensed"/>
              <a:cs typeface="Fira Sans Condensed"/>
              <a:sym typeface="Fira Sans Condensed"/>
            </a:endParaRPr>
          </a:p>
          <a:p>
            <a:pPr indent="-317500" lvl="0" marL="6477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Write with technical accuracy, without intrusive errors in spelling, grammar or punctuation</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rPr lang="en-GB">
                <a:solidFill>
                  <a:schemeClr val="dk1"/>
                </a:solidFill>
                <a:latin typeface="Fira Sans Condensed"/>
                <a:ea typeface="Fira Sans Condensed"/>
                <a:cs typeface="Fira Sans Condensed"/>
                <a:sym typeface="Fira Sans Condensed"/>
              </a:rPr>
              <a:t>General exam technique is key - We know that students need to take their time, and ensure they address all aspects of the question, </a:t>
            </a:r>
            <a:r>
              <a:rPr lang="en-GB">
                <a:solidFill>
                  <a:schemeClr val="dk1"/>
                </a:solidFill>
                <a:latin typeface="Fira Sans Condensed"/>
                <a:ea typeface="Fira Sans Condensed"/>
                <a:cs typeface="Fira Sans Condensed"/>
                <a:sym typeface="Fira Sans Condensed"/>
              </a:rPr>
              <a:t>particularly</a:t>
            </a:r>
            <a:r>
              <a:rPr lang="en-GB">
                <a:solidFill>
                  <a:schemeClr val="dk1"/>
                </a:solidFill>
                <a:latin typeface="Fira Sans Condensed"/>
                <a:ea typeface="Fira Sans Condensed"/>
                <a:cs typeface="Fira Sans Condensed"/>
                <a:sym typeface="Fira Sans Condensed"/>
              </a:rPr>
              <a:t> in the </a:t>
            </a:r>
            <a:r>
              <a:rPr lang="en-GB">
                <a:solidFill>
                  <a:schemeClr val="dk1"/>
                </a:solidFill>
                <a:latin typeface="Fira Sans Condensed"/>
                <a:ea typeface="Fira Sans Condensed"/>
                <a:cs typeface="Fira Sans Condensed"/>
                <a:sym typeface="Fira Sans Condensed"/>
              </a:rPr>
              <a:t>writing</a:t>
            </a:r>
            <a:r>
              <a:rPr lang="en-GB">
                <a:solidFill>
                  <a:schemeClr val="dk1"/>
                </a:solidFill>
                <a:latin typeface="Fira Sans Condensed"/>
                <a:ea typeface="Fira Sans Condensed"/>
                <a:cs typeface="Fira Sans Condensed"/>
                <a:sym typeface="Fira Sans Condensed"/>
              </a:rPr>
              <a:t>.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800"/>
              </a:spcAft>
              <a:buNone/>
            </a:pPr>
            <a:r>
              <a:t/>
            </a:r>
            <a:endParaRPr sz="18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28"/>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94" name="Google Shape;194;p2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95" name="Google Shape;195;p28"/>
          <p:cNvPicPr preferRelativeResize="0"/>
          <p:nvPr/>
        </p:nvPicPr>
        <p:blipFill>
          <a:blip r:embed="rId3">
            <a:alphaModFix/>
          </a:blip>
          <a:stretch>
            <a:fillRect/>
          </a:stretch>
        </p:blipFill>
        <p:spPr>
          <a:xfrm>
            <a:off x="764474" y="0"/>
            <a:ext cx="7615052" cy="5143500"/>
          </a:xfrm>
          <a:prstGeom prst="rect">
            <a:avLst/>
          </a:prstGeom>
          <a:noFill/>
          <a:ln>
            <a:noFill/>
          </a:ln>
        </p:spPr>
      </p:pic>
      <p:sp>
        <p:nvSpPr>
          <p:cNvPr id="196" name="Google Shape;196;p28"/>
          <p:cNvSpPr txBox="1"/>
          <p:nvPr/>
        </p:nvSpPr>
        <p:spPr>
          <a:xfrm>
            <a:off x="7330150" y="3033000"/>
            <a:ext cx="1711200" cy="792600"/>
          </a:xfrm>
          <a:prstGeom prst="rect">
            <a:avLst/>
          </a:prstGeom>
          <a:solidFill>
            <a:srgbClr val="FFE59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chemeClr val="dk2"/>
                </a:solidFill>
                <a:latin typeface="Fira Sans Condensed"/>
                <a:ea typeface="Fira Sans Condensed"/>
                <a:cs typeface="Fira Sans Condensed"/>
                <a:sym typeface="Fira Sans Condensed"/>
              </a:rPr>
              <a:t>WRITING ASSESSMENT</a:t>
            </a:r>
            <a:endParaRPr b="1" sz="1800">
              <a:solidFill>
                <a:schemeClr val="dk2"/>
              </a:solidFill>
              <a:latin typeface="Fira Sans Condensed"/>
              <a:ea typeface="Fira Sans Condensed"/>
              <a:cs typeface="Fira Sans Condensed"/>
              <a:sym typeface="Fira Sans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2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02" name="Google Shape;202;p2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03" name="Google Shape;203;p29"/>
          <p:cNvPicPr preferRelativeResize="0"/>
          <p:nvPr/>
        </p:nvPicPr>
        <p:blipFill>
          <a:blip r:embed="rId3">
            <a:alphaModFix/>
          </a:blip>
          <a:stretch>
            <a:fillRect/>
          </a:stretch>
        </p:blipFill>
        <p:spPr>
          <a:xfrm>
            <a:off x="1114893" y="0"/>
            <a:ext cx="6914213" cy="5143500"/>
          </a:xfrm>
          <a:prstGeom prst="rect">
            <a:avLst/>
          </a:prstGeom>
          <a:noFill/>
          <a:ln>
            <a:noFill/>
          </a:ln>
        </p:spPr>
      </p:pic>
      <p:sp>
        <p:nvSpPr>
          <p:cNvPr id="204" name="Google Shape;204;p29"/>
          <p:cNvSpPr txBox="1"/>
          <p:nvPr/>
        </p:nvSpPr>
        <p:spPr>
          <a:xfrm>
            <a:off x="7330150" y="1128000"/>
            <a:ext cx="1711200" cy="792600"/>
          </a:xfrm>
          <a:prstGeom prst="rect">
            <a:avLst/>
          </a:prstGeom>
          <a:solidFill>
            <a:srgbClr val="FFE59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chemeClr val="dk2"/>
                </a:solidFill>
                <a:latin typeface="Fira Sans Condensed"/>
                <a:ea typeface="Fira Sans Condensed"/>
                <a:cs typeface="Fira Sans Condensed"/>
                <a:sym typeface="Fira Sans Condensed"/>
              </a:rPr>
              <a:t>WRITING ASSESSMENT</a:t>
            </a:r>
            <a:endParaRPr b="1" sz="1800">
              <a:solidFill>
                <a:schemeClr val="dk2"/>
              </a:solidFill>
              <a:latin typeface="Fira Sans Condensed"/>
              <a:ea typeface="Fira Sans Condensed"/>
              <a:cs typeface="Fira Sans Condensed"/>
              <a:sym typeface="Fira Sans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10" name="Google Shape;210;p3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11" name="Google Shape;211;p30"/>
          <p:cNvPicPr preferRelativeResize="0"/>
          <p:nvPr/>
        </p:nvPicPr>
        <p:blipFill>
          <a:blip r:embed="rId3">
            <a:alphaModFix/>
          </a:blip>
          <a:stretch>
            <a:fillRect/>
          </a:stretch>
        </p:blipFill>
        <p:spPr>
          <a:xfrm>
            <a:off x="731339" y="0"/>
            <a:ext cx="7681322" cy="5143500"/>
          </a:xfrm>
          <a:prstGeom prst="rect">
            <a:avLst/>
          </a:prstGeom>
          <a:noFill/>
          <a:ln>
            <a:noFill/>
          </a:ln>
        </p:spPr>
      </p:pic>
      <p:sp>
        <p:nvSpPr>
          <p:cNvPr id="212" name="Google Shape;212;p30"/>
          <p:cNvSpPr txBox="1"/>
          <p:nvPr/>
        </p:nvSpPr>
        <p:spPr>
          <a:xfrm>
            <a:off x="7193225" y="1716125"/>
            <a:ext cx="1711200" cy="792600"/>
          </a:xfrm>
          <a:prstGeom prst="rect">
            <a:avLst/>
          </a:prstGeom>
          <a:solidFill>
            <a:srgbClr val="FFE59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chemeClr val="dk2"/>
                </a:solidFill>
                <a:latin typeface="Fira Sans Condensed"/>
                <a:ea typeface="Fira Sans Condensed"/>
                <a:cs typeface="Fira Sans Condensed"/>
                <a:sym typeface="Fira Sans Condensed"/>
              </a:rPr>
              <a:t>READ</a:t>
            </a:r>
            <a:r>
              <a:rPr b="1" lang="en-GB" sz="1800">
                <a:solidFill>
                  <a:schemeClr val="dk2"/>
                </a:solidFill>
                <a:latin typeface="Fira Sans Condensed"/>
                <a:ea typeface="Fira Sans Condensed"/>
                <a:cs typeface="Fira Sans Condensed"/>
                <a:sym typeface="Fira Sans Condensed"/>
              </a:rPr>
              <a:t>ING ASSESSMENT</a:t>
            </a:r>
            <a:endParaRPr b="1" sz="1800">
              <a:solidFill>
                <a:schemeClr val="dk2"/>
              </a:solidFill>
              <a:latin typeface="Fira Sans Condensed"/>
              <a:ea typeface="Fira Sans Condensed"/>
              <a:cs typeface="Fira Sans Condensed"/>
              <a:sym typeface="Fira Sans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16" name="Shape 216"/>
        <p:cNvGrpSpPr/>
        <p:nvPr/>
      </p:nvGrpSpPr>
      <p:grpSpPr>
        <a:xfrm>
          <a:off x="0" y="0"/>
          <a:ext cx="0" cy="0"/>
          <a:chOff x="0" y="0"/>
          <a:chExt cx="0" cy="0"/>
        </a:xfrm>
      </p:grpSpPr>
      <p:sp>
        <p:nvSpPr>
          <p:cNvPr id="217" name="Google Shape;217;p31"/>
          <p:cNvSpPr txBox="1"/>
          <p:nvPr/>
        </p:nvSpPr>
        <p:spPr>
          <a:xfrm>
            <a:off x="0" y="346425"/>
            <a:ext cx="9144000" cy="757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GB" sz="2600">
                <a:latin typeface="Cormorant Infant Medium"/>
                <a:ea typeface="Cormorant Infant Medium"/>
                <a:cs typeface="Cormorant Infant Medium"/>
                <a:sym typeface="Cormorant Infant Medium"/>
              </a:rPr>
              <a:t>PREPARATION FOR THE TESTS</a:t>
            </a:r>
            <a:endParaRPr sz="2600">
              <a:solidFill>
                <a:srgbClr val="000000"/>
              </a:solidFill>
              <a:latin typeface="Cormorant Infant Medium"/>
              <a:ea typeface="Cormorant Infant Medium"/>
              <a:cs typeface="Cormorant Infant Medium"/>
              <a:sym typeface="Cormorant Infant Medium"/>
            </a:endParaRPr>
          </a:p>
        </p:txBody>
      </p:sp>
      <p:cxnSp>
        <p:nvCxnSpPr>
          <p:cNvPr id="218" name="Google Shape;218;p31"/>
          <p:cNvCxnSpPr/>
          <p:nvPr/>
        </p:nvCxnSpPr>
        <p:spPr>
          <a:xfrm>
            <a:off x="7398200" y="723525"/>
            <a:ext cx="1231200" cy="0"/>
          </a:xfrm>
          <a:prstGeom prst="straightConnector1">
            <a:avLst/>
          </a:prstGeom>
          <a:noFill/>
          <a:ln cap="flat" cmpd="sng" w="76200">
            <a:solidFill>
              <a:srgbClr val="FFD966"/>
            </a:solidFill>
            <a:prstDash val="solid"/>
            <a:round/>
            <a:headEnd len="med" w="med" type="none"/>
            <a:tailEnd len="med" w="med" type="none"/>
          </a:ln>
        </p:spPr>
      </p:cxnSp>
      <p:sp>
        <p:nvSpPr>
          <p:cNvPr id="219" name="Google Shape;219;p31"/>
          <p:cNvSpPr txBox="1"/>
          <p:nvPr/>
        </p:nvSpPr>
        <p:spPr>
          <a:xfrm>
            <a:off x="0" y="951525"/>
            <a:ext cx="914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chemeClr val="dk1"/>
                </a:solidFill>
                <a:latin typeface="Fira Sans Condensed SemiBold"/>
                <a:ea typeface="Fira Sans Condensed SemiBold"/>
                <a:cs typeface="Fira Sans Condensed SemiBold"/>
                <a:sym typeface="Fira Sans Condensed SemiBold"/>
              </a:rPr>
              <a:t>AT SCHOOL</a:t>
            </a:r>
            <a:endParaRPr sz="1800">
              <a:solidFill>
                <a:schemeClr val="dk1"/>
              </a:solidFill>
              <a:latin typeface="Fira Sans Condensed SemiBold"/>
              <a:ea typeface="Fira Sans Condensed SemiBold"/>
              <a:cs typeface="Fira Sans Condensed SemiBold"/>
              <a:sym typeface="Fira Sans Condensed SemiBold"/>
            </a:endParaRPr>
          </a:p>
        </p:txBody>
      </p:sp>
      <p:cxnSp>
        <p:nvCxnSpPr>
          <p:cNvPr id="220" name="Google Shape;220;p31"/>
          <p:cNvCxnSpPr/>
          <p:nvPr/>
        </p:nvCxnSpPr>
        <p:spPr>
          <a:xfrm>
            <a:off x="586125" y="725175"/>
            <a:ext cx="1231200" cy="0"/>
          </a:xfrm>
          <a:prstGeom prst="straightConnector1">
            <a:avLst/>
          </a:prstGeom>
          <a:noFill/>
          <a:ln cap="flat" cmpd="sng" w="76200">
            <a:solidFill>
              <a:srgbClr val="FFD966"/>
            </a:solidFill>
            <a:prstDash val="solid"/>
            <a:round/>
            <a:headEnd len="med" w="med" type="none"/>
            <a:tailEnd len="med" w="med" type="none"/>
          </a:ln>
        </p:spPr>
      </p:cxnSp>
      <p:sp>
        <p:nvSpPr>
          <p:cNvPr id="221" name="Google Shape;221;p31"/>
          <p:cNvSpPr txBox="1"/>
          <p:nvPr/>
        </p:nvSpPr>
        <p:spPr>
          <a:xfrm>
            <a:off x="246100" y="1521300"/>
            <a:ext cx="8749800" cy="33357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dk1"/>
              </a:buClr>
              <a:buSzPts val="1500"/>
              <a:buFont typeface="Fira Sans Condensed"/>
              <a:buChar char="●"/>
            </a:pPr>
            <a:r>
              <a:rPr lang="en-GB" sz="1500">
                <a:solidFill>
                  <a:schemeClr val="dk1"/>
                </a:solidFill>
                <a:latin typeface="Fira Sans Condensed"/>
                <a:ea typeface="Fira Sans Condensed"/>
                <a:cs typeface="Fira Sans Condensed"/>
                <a:sym typeface="Fira Sans Condensed"/>
              </a:rPr>
              <a:t>Being in class is your child’s best chance at success.</a:t>
            </a:r>
            <a:endParaRPr sz="1500">
              <a:solidFill>
                <a:schemeClr val="dk1"/>
              </a:solidFill>
              <a:latin typeface="Fira Sans Condensed"/>
              <a:ea typeface="Fira Sans Condensed"/>
              <a:cs typeface="Fira Sans Condensed"/>
              <a:sym typeface="Fira Sans Condensed"/>
            </a:endParaRPr>
          </a:p>
          <a:p>
            <a:pPr indent="-323850" lvl="0" marL="457200" rtl="0" algn="l">
              <a:lnSpc>
                <a:spcPct val="115000"/>
              </a:lnSpc>
              <a:spcBef>
                <a:spcPts val="0"/>
              </a:spcBef>
              <a:spcAft>
                <a:spcPts val="0"/>
              </a:spcAft>
              <a:buClr>
                <a:schemeClr val="dk1"/>
              </a:buClr>
              <a:buSzPts val="1500"/>
              <a:buFont typeface="Fira Sans Condensed"/>
              <a:buChar char="●"/>
            </a:pPr>
            <a:r>
              <a:rPr lang="en-GB" sz="1500">
                <a:solidFill>
                  <a:schemeClr val="dk1"/>
                </a:solidFill>
                <a:latin typeface="Fira Sans Condensed"/>
                <a:ea typeface="Fira Sans Condensed"/>
                <a:cs typeface="Fira Sans Condensed"/>
                <a:sym typeface="Fira Sans Condensed"/>
              </a:rPr>
              <a:t>Maths and English classes complete a range of practice activities from Year 9, with a particular focus in Year 10</a:t>
            </a:r>
            <a:endParaRPr sz="1500">
              <a:solidFill>
                <a:schemeClr val="dk1"/>
              </a:solidFill>
              <a:latin typeface="Fira Sans Condensed"/>
              <a:ea typeface="Fira Sans Condensed"/>
              <a:cs typeface="Fira Sans Condensed"/>
              <a:sym typeface="Fira Sans Condensed"/>
            </a:endParaRPr>
          </a:p>
          <a:p>
            <a:pPr indent="-323850" lvl="0" marL="457200" rtl="0" algn="l">
              <a:lnSpc>
                <a:spcPct val="115000"/>
              </a:lnSpc>
              <a:spcBef>
                <a:spcPts val="0"/>
              </a:spcBef>
              <a:spcAft>
                <a:spcPts val="0"/>
              </a:spcAft>
              <a:buClr>
                <a:schemeClr val="dk1"/>
              </a:buClr>
              <a:buSzPts val="1500"/>
              <a:buFont typeface="Fira Sans Condensed"/>
              <a:buChar char="●"/>
            </a:pPr>
            <a:r>
              <a:rPr lang="en-GB" sz="1500">
                <a:solidFill>
                  <a:schemeClr val="dk1"/>
                </a:solidFill>
                <a:latin typeface="Fira Sans Condensed"/>
                <a:ea typeface="Fira Sans Condensed"/>
                <a:cs typeface="Fira Sans Condensed"/>
                <a:sym typeface="Fira Sans Condensed"/>
              </a:rPr>
              <a:t>Support with logging in to NZQA</a:t>
            </a:r>
            <a:endParaRPr sz="1500">
              <a:solidFill>
                <a:schemeClr val="dk1"/>
              </a:solidFill>
              <a:latin typeface="Fira Sans Condensed"/>
              <a:ea typeface="Fira Sans Condensed"/>
              <a:cs typeface="Fira Sans Condensed"/>
              <a:sym typeface="Fira Sans Condensed"/>
            </a:endParaRPr>
          </a:p>
          <a:p>
            <a:pPr indent="-323850" lvl="0" marL="457200" rtl="0" algn="l">
              <a:lnSpc>
                <a:spcPct val="115000"/>
              </a:lnSpc>
              <a:spcBef>
                <a:spcPts val="0"/>
              </a:spcBef>
              <a:spcAft>
                <a:spcPts val="0"/>
              </a:spcAft>
              <a:buClr>
                <a:schemeClr val="dk1"/>
              </a:buClr>
              <a:buSzPts val="1500"/>
              <a:buFont typeface="Fira Sans Condensed"/>
              <a:buChar char="●"/>
            </a:pPr>
            <a:r>
              <a:rPr lang="en-GB" sz="1500">
                <a:solidFill>
                  <a:schemeClr val="dk1"/>
                </a:solidFill>
                <a:latin typeface="Fira Sans Condensed"/>
                <a:ea typeface="Fira Sans Condensed"/>
                <a:cs typeface="Fira Sans Condensed"/>
                <a:sym typeface="Fira Sans Condensed"/>
              </a:rPr>
              <a:t>SAC </a:t>
            </a:r>
            <a:r>
              <a:rPr lang="en-GB" sz="1500">
                <a:solidFill>
                  <a:schemeClr val="dk1"/>
                </a:solidFill>
                <a:latin typeface="Fira Sans Condensed"/>
                <a:ea typeface="Fira Sans Condensed"/>
                <a:cs typeface="Fira Sans Condensed"/>
                <a:sym typeface="Fira Sans Condensed"/>
              </a:rPr>
              <a:t>students</a:t>
            </a:r>
            <a:r>
              <a:rPr lang="en-GB" sz="1500">
                <a:solidFill>
                  <a:schemeClr val="dk1"/>
                </a:solidFill>
                <a:latin typeface="Fira Sans Condensed"/>
                <a:ea typeface="Fira Sans Condensed"/>
                <a:cs typeface="Fira Sans Condensed"/>
                <a:sym typeface="Fira Sans Condensed"/>
              </a:rPr>
              <a:t> are being supported in how to use assistive technology or an exam assistant</a:t>
            </a:r>
            <a:endParaRPr sz="1500">
              <a:solidFill>
                <a:schemeClr val="dk1"/>
              </a:solidFill>
              <a:latin typeface="Fira Sans Condensed"/>
              <a:ea typeface="Fira Sans Condensed"/>
              <a:cs typeface="Fira Sans Condensed"/>
              <a:sym typeface="Fira Sans Condensed"/>
            </a:endParaRPr>
          </a:p>
          <a:p>
            <a:pPr indent="-323850" lvl="0" marL="457200" rtl="0" algn="l">
              <a:lnSpc>
                <a:spcPct val="115000"/>
              </a:lnSpc>
              <a:spcBef>
                <a:spcPts val="0"/>
              </a:spcBef>
              <a:spcAft>
                <a:spcPts val="0"/>
              </a:spcAft>
              <a:buClr>
                <a:schemeClr val="dk1"/>
              </a:buClr>
              <a:buSzPts val="1500"/>
              <a:buFont typeface="Fira Sans Condensed"/>
              <a:buChar char="●"/>
            </a:pPr>
            <a:r>
              <a:rPr lang="en-GB" sz="1500">
                <a:solidFill>
                  <a:schemeClr val="dk1"/>
                </a:solidFill>
                <a:latin typeface="Fira Sans Condensed"/>
                <a:ea typeface="Fira Sans Condensed"/>
                <a:cs typeface="Fira Sans Condensed"/>
                <a:sym typeface="Fira Sans Condensed"/>
              </a:rPr>
              <a:t>Support with exam technique.</a:t>
            </a:r>
            <a:endParaRPr sz="1500">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rPr lang="en-GB" sz="1500">
                <a:solidFill>
                  <a:schemeClr val="dk1"/>
                </a:solidFill>
                <a:latin typeface="Fira Sans Condensed"/>
                <a:ea typeface="Fira Sans Condensed"/>
                <a:cs typeface="Fira Sans Condensed"/>
                <a:sym typeface="Fira Sans Condensed"/>
              </a:rPr>
              <a:t>Note - we do not complete full formal practice tests </a:t>
            </a:r>
            <a:endParaRPr sz="1500">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800"/>
              </a:spcAft>
              <a:buNone/>
            </a:pPr>
            <a:r>
              <a:t/>
            </a:r>
            <a:endParaRPr sz="1800">
              <a:solidFill>
                <a:schemeClr val="dk1"/>
              </a:solidFill>
              <a:latin typeface="Fira Sans Condensed"/>
              <a:ea typeface="Fira Sans Condensed"/>
              <a:cs typeface="Fira Sans Condensed"/>
              <a:sym typeface="Fira Sans Condensed"/>
            </a:endParaRPr>
          </a:p>
        </p:txBody>
      </p:sp>
      <p:sp>
        <p:nvSpPr>
          <p:cNvPr id="222" name="Google Shape;222;p31"/>
          <p:cNvSpPr txBox="1"/>
          <p:nvPr/>
        </p:nvSpPr>
        <p:spPr>
          <a:xfrm>
            <a:off x="246100" y="3799575"/>
            <a:ext cx="8645700" cy="1015200"/>
          </a:xfrm>
          <a:prstGeom prst="rect">
            <a:avLst/>
          </a:prstGeom>
          <a:solidFill>
            <a:srgbClr val="FFF2CC"/>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800"/>
              </a:spcAft>
              <a:buClr>
                <a:schemeClr val="dk1"/>
              </a:buClr>
              <a:buSzPts val="1100"/>
              <a:buFont typeface="Arial"/>
              <a:buNone/>
            </a:pPr>
            <a:r>
              <a:rPr lang="en-GB" sz="1500">
                <a:solidFill>
                  <a:schemeClr val="dk1"/>
                </a:solidFill>
                <a:latin typeface="Fira Sans Condensed"/>
                <a:ea typeface="Fira Sans Condensed"/>
                <a:cs typeface="Fira Sans Condensed"/>
                <a:sym typeface="Fira Sans Condensed"/>
              </a:rPr>
              <a:t>Typically students who are operating at PAT Stanine 5 /Curriculum Level 5 are ready to sit the tests. Some students are ready to sit the tests earlier, but due to logistics we need to limit this to Year 10 and 11 students.</a:t>
            </a:r>
            <a:endParaRPr sz="18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26" name="Shape 226"/>
        <p:cNvGrpSpPr/>
        <p:nvPr/>
      </p:nvGrpSpPr>
      <p:grpSpPr>
        <a:xfrm>
          <a:off x="0" y="0"/>
          <a:ext cx="0" cy="0"/>
          <a:chOff x="0" y="0"/>
          <a:chExt cx="0" cy="0"/>
        </a:xfrm>
      </p:grpSpPr>
      <p:sp>
        <p:nvSpPr>
          <p:cNvPr id="227" name="Google Shape;227;p32"/>
          <p:cNvSpPr txBox="1"/>
          <p:nvPr/>
        </p:nvSpPr>
        <p:spPr>
          <a:xfrm>
            <a:off x="0" y="41625"/>
            <a:ext cx="9144000" cy="757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GB" sz="2600">
                <a:latin typeface="Cormorant Infant Medium"/>
                <a:ea typeface="Cormorant Infant Medium"/>
                <a:cs typeface="Cormorant Infant Medium"/>
                <a:sym typeface="Cormorant Infant Medium"/>
              </a:rPr>
              <a:t>PREPARATION FOR THE TESTS</a:t>
            </a:r>
            <a:endParaRPr sz="2600">
              <a:solidFill>
                <a:srgbClr val="000000"/>
              </a:solidFill>
              <a:latin typeface="Cormorant Infant Medium"/>
              <a:ea typeface="Cormorant Infant Medium"/>
              <a:cs typeface="Cormorant Infant Medium"/>
              <a:sym typeface="Cormorant Infant Medium"/>
            </a:endParaRPr>
          </a:p>
        </p:txBody>
      </p:sp>
      <p:cxnSp>
        <p:nvCxnSpPr>
          <p:cNvPr id="228" name="Google Shape;228;p32"/>
          <p:cNvCxnSpPr/>
          <p:nvPr/>
        </p:nvCxnSpPr>
        <p:spPr>
          <a:xfrm>
            <a:off x="7398200" y="418725"/>
            <a:ext cx="1231200" cy="0"/>
          </a:xfrm>
          <a:prstGeom prst="straightConnector1">
            <a:avLst/>
          </a:prstGeom>
          <a:noFill/>
          <a:ln cap="flat" cmpd="sng" w="76200">
            <a:solidFill>
              <a:srgbClr val="FFD966"/>
            </a:solidFill>
            <a:prstDash val="solid"/>
            <a:round/>
            <a:headEnd len="med" w="med" type="none"/>
            <a:tailEnd len="med" w="med" type="none"/>
          </a:ln>
        </p:spPr>
      </p:cxnSp>
      <p:sp>
        <p:nvSpPr>
          <p:cNvPr id="229" name="Google Shape;229;p32"/>
          <p:cNvSpPr txBox="1"/>
          <p:nvPr/>
        </p:nvSpPr>
        <p:spPr>
          <a:xfrm>
            <a:off x="0" y="646725"/>
            <a:ext cx="914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chemeClr val="dk1"/>
                </a:solidFill>
                <a:latin typeface="Fira Sans Condensed SemiBold"/>
                <a:ea typeface="Fira Sans Condensed SemiBold"/>
                <a:cs typeface="Fira Sans Condensed SemiBold"/>
                <a:sym typeface="Fira Sans Condensed SemiBold"/>
              </a:rPr>
              <a:t>AT HOME</a:t>
            </a:r>
            <a:endParaRPr sz="1800">
              <a:solidFill>
                <a:schemeClr val="dk1"/>
              </a:solidFill>
              <a:latin typeface="Fira Sans Condensed SemiBold"/>
              <a:ea typeface="Fira Sans Condensed SemiBold"/>
              <a:cs typeface="Fira Sans Condensed SemiBold"/>
              <a:sym typeface="Fira Sans Condensed SemiBold"/>
            </a:endParaRPr>
          </a:p>
        </p:txBody>
      </p:sp>
      <p:cxnSp>
        <p:nvCxnSpPr>
          <p:cNvPr id="230" name="Google Shape;230;p32"/>
          <p:cNvCxnSpPr/>
          <p:nvPr/>
        </p:nvCxnSpPr>
        <p:spPr>
          <a:xfrm>
            <a:off x="586125" y="420375"/>
            <a:ext cx="1231200" cy="0"/>
          </a:xfrm>
          <a:prstGeom prst="straightConnector1">
            <a:avLst/>
          </a:prstGeom>
          <a:noFill/>
          <a:ln cap="flat" cmpd="sng" w="76200">
            <a:solidFill>
              <a:srgbClr val="FFD966"/>
            </a:solidFill>
            <a:prstDash val="solid"/>
            <a:round/>
            <a:headEnd len="med" w="med" type="none"/>
            <a:tailEnd len="med" w="med" type="none"/>
          </a:ln>
        </p:spPr>
      </p:cxnSp>
      <p:sp>
        <p:nvSpPr>
          <p:cNvPr id="231" name="Google Shape;231;p32"/>
          <p:cNvSpPr txBox="1"/>
          <p:nvPr/>
        </p:nvSpPr>
        <p:spPr>
          <a:xfrm>
            <a:off x="280775" y="1216500"/>
            <a:ext cx="6750300" cy="37254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Fira Sans Condensed"/>
              <a:buChar char="●"/>
            </a:pPr>
            <a:r>
              <a:rPr b="1" lang="en-GB">
                <a:solidFill>
                  <a:schemeClr val="dk1"/>
                </a:solidFill>
                <a:latin typeface="Fira Sans Condensed"/>
                <a:ea typeface="Fira Sans Condensed"/>
                <a:cs typeface="Fira Sans Condensed"/>
                <a:sym typeface="Fira Sans Condensed"/>
              </a:rPr>
              <a:t>Create a supportive environment: </a:t>
            </a:r>
            <a:r>
              <a:rPr lang="en-GB">
                <a:solidFill>
                  <a:schemeClr val="dk1"/>
                </a:solidFill>
                <a:latin typeface="Fira Sans Condensed"/>
                <a:ea typeface="Fira Sans Condensed"/>
                <a:cs typeface="Fira Sans Condensed"/>
                <a:sym typeface="Fira Sans Condensed"/>
              </a:rPr>
              <a:t>Establish a study space and celebrate progress and achievements.</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1000"/>
              </a:spcBef>
              <a:spcAft>
                <a:spcPts val="0"/>
              </a:spcAft>
              <a:buClr>
                <a:schemeClr val="dk1"/>
              </a:buClr>
              <a:buSzPts val="1400"/>
              <a:buFont typeface="Fira Sans Condensed"/>
              <a:buChar char="●"/>
            </a:pPr>
            <a:r>
              <a:rPr b="1" lang="en-GB">
                <a:solidFill>
                  <a:schemeClr val="dk1"/>
                </a:solidFill>
                <a:latin typeface="Fira Sans Condensed"/>
                <a:ea typeface="Fira Sans Condensed"/>
                <a:cs typeface="Fira Sans Condensed"/>
                <a:sym typeface="Fira Sans Condensed"/>
              </a:rPr>
              <a:t>Manage test anxiety:</a:t>
            </a:r>
            <a:r>
              <a:rPr lang="en-GB">
                <a:solidFill>
                  <a:schemeClr val="dk1"/>
                </a:solidFill>
                <a:latin typeface="Fira Sans Condensed"/>
                <a:ea typeface="Fira Sans Condensed"/>
                <a:cs typeface="Fira Sans Condensed"/>
                <a:sym typeface="Fira Sans Condensed"/>
              </a:rPr>
              <a:t> Equip your child with coping mechanisms to alleviate stress and enhance performance.</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100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Support students to ensure that they have a </a:t>
            </a:r>
            <a:r>
              <a:rPr b="1" lang="en-GB">
                <a:solidFill>
                  <a:schemeClr val="dk1"/>
                </a:solidFill>
                <a:latin typeface="Fira Sans Condensed"/>
                <a:ea typeface="Fira Sans Condensed"/>
                <a:cs typeface="Fira Sans Condensed"/>
                <a:sym typeface="Fira Sans Condensed"/>
              </a:rPr>
              <a:t>suitable device</a:t>
            </a:r>
            <a:r>
              <a:rPr lang="en-GB">
                <a:solidFill>
                  <a:schemeClr val="dk1"/>
                </a:solidFill>
                <a:latin typeface="Fira Sans Condensed"/>
                <a:ea typeface="Fira Sans Condensed"/>
                <a:cs typeface="Fira Sans Condensed"/>
                <a:sym typeface="Fira Sans Condensed"/>
              </a:rPr>
              <a:t>, and can </a:t>
            </a:r>
            <a:r>
              <a:rPr b="1" lang="en-GB">
                <a:solidFill>
                  <a:schemeClr val="dk1"/>
                </a:solidFill>
                <a:latin typeface="Fira Sans Condensed"/>
                <a:ea typeface="Fira Sans Condensed"/>
                <a:cs typeface="Fira Sans Condensed"/>
                <a:sym typeface="Fira Sans Condensed"/>
              </a:rPr>
              <a:t>login to NZQA</a:t>
            </a:r>
            <a:endParaRPr b="1">
              <a:solidFill>
                <a:schemeClr val="dk1"/>
              </a:solidFill>
              <a:latin typeface="Fira Sans Condensed"/>
              <a:ea typeface="Fira Sans Condensed"/>
              <a:cs typeface="Fira Sans Condensed"/>
              <a:sym typeface="Fira Sans Condensed"/>
            </a:endParaRPr>
          </a:p>
          <a:p>
            <a:pPr indent="0" lvl="0" marL="0" rtl="0" algn="l">
              <a:lnSpc>
                <a:spcPct val="115000"/>
              </a:lnSpc>
              <a:spcBef>
                <a:spcPts val="1000"/>
              </a:spcBef>
              <a:spcAft>
                <a:spcPts val="0"/>
              </a:spcAft>
              <a:buNone/>
            </a:pPr>
            <a:r>
              <a:rPr lang="en-GB">
                <a:solidFill>
                  <a:schemeClr val="dk1"/>
                </a:solidFill>
                <a:latin typeface="Fira Sans Condensed"/>
                <a:ea typeface="Fira Sans Condensed"/>
                <a:cs typeface="Fira Sans Condensed"/>
                <a:sym typeface="Fira Sans Condensed"/>
              </a:rPr>
              <a:t>You could:</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100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Access</a:t>
            </a:r>
            <a:r>
              <a:rPr b="1" lang="en-GB">
                <a:solidFill>
                  <a:schemeClr val="dk1"/>
                </a:solidFill>
                <a:latin typeface="Fira Sans Condensed"/>
                <a:ea typeface="Fira Sans Condensed"/>
                <a:cs typeface="Fira Sans Condensed"/>
                <a:sym typeface="Fira Sans Condensed"/>
              </a:rPr>
              <a:t> past papers</a:t>
            </a:r>
            <a:r>
              <a:rPr lang="en-GB">
                <a:solidFill>
                  <a:schemeClr val="dk1"/>
                </a:solidFill>
                <a:latin typeface="Fira Sans Condensed"/>
                <a:ea typeface="Fira Sans Condensed"/>
                <a:cs typeface="Fira Sans Condensed"/>
                <a:sym typeface="Fira Sans Condensed"/>
              </a:rPr>
              <a:t> for practice, aiding familiarity with exam structure, question styles and text types. We will provide details about how to access the past papers. </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100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Access the </a:t>
            </a:r>
            <a:r>
              <a:rPr b="1" lang="en-GB">
                <a:solidFill>
                  <a:schemeClr val="dk1"/>
                </a:solidFill>
                <a:latin typeface="Fira Sans Condensed"/>
                <a:ea typeface="Fira Sans Condensed"/>
                <a:cs typeface="Fira Sans Condensed"/>
                <a:sym typeface="Fira Sans Condensed"/>
              </a:rPr>
              <a:t>feedback </a:t>
            </a:r>
            <a:r>
              <a:rPr lang="en-GB">
                <a:solidFill>
                  <a:schemeClr val="dk1"/>
                </a:solidFill>
                <a:latin typeface="Fira Sans Condensed"/>
                <a:ea typeface="Fira Sans Condensed"/>
                <a:cs typeface="Fira Sans Condensed"/>
                <a:sym typeface="Fira Sans Condensed"/>
              </a:rPr>
              <a:t>in your NZQA login if you were not successful in passing the test last year.</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1000"/>
              </a:spcBef>
              <a:spcAft>
                <a:spcPts val="100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Practise typing, if needed. </a:t>
            </a:r>
            <a:endParaRPr>
              <a:solidFill>
                <a:schemeClr val="dk1"/>
              </a:solidFill>
              <a:latin typeface="Fira Sans Condensed"/>
              <a:ea typeface="Fira Sans Condensed"/>
              <a:cs typeface="Fira Sans Condensed"/>
              <a:sym typeface="Fira Sans Condensed"/>
            </a:endParaRPr>
          </a:p>
        </p:txBody>
      </p:sp>
      <p:sp>
        <p:nvSpPr>
          <p:cNvPr id="232" name="Google Shape;232;p32"/>
          <p:cNvSpPr txBox="1"/>
          <p:nvPr/>
        </p:nvSpPr>
        <p:spPr>
          <a:xfrm>
            <a:off x="7211125" y="1019425"/>
            <a:ext cx="1699200" cy="3652500"/>
          </a:xfrm>
          <a:prstGeom prst="rect">
            <a:avLst/>
          </a:prstGeom>
          <a:solidFill>
            <a:srgbClr val="FFD966"/>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chemeClr val="dk2"/>
                </a:solidFill>
                <a:latin typeface="Fira Sans Condensed"/>
                <a:ea typeface="Fira Sans Condensed"/>
                <a:cs typeface="Fira Sans Condensed"/>
                <a:sym typeface="Fira Sans Condensed"/>
              </a:rPr>
              <a:t>How do students login to NZQA?</a:t>
            </a:r>
            <a:endParaRPr b="1" sz="1600">
              <a:solidFill>
                <a:schemeClr val="dk2"/>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b="1" sz="1600">
              <a:solidFill>
                <a:schemeClr val="dk2"/>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GB" sz="1600">
                <a:solidFill>
                  <a:schemeClr val="dk2"/>
                </a:solidFill>
                <a:latin typeface="Fira Sans Condensed"/>
                <a:ea typeface="Fira Sans Condensed"/>
                <a:cs typeface="Fira Sans Condensed"/>
                <a:sym typeface="Fira Sans Condensed"/>
              </a:rPr>
              <a:t>They’ll need their NSN (National Student Number) which can be found on the portal. </a:t>
            </a:r>
            <a:endParaRPr sz="1600">
              <a:solidFill>
                <a:schemeClr val="dk2"/>
              </a:solidFill>
              <a:latin typeface="Fira Sans Condensed"/>
              <a:ea typeface="Fira Sans Condensed"/>
              <a:cs typeface="Fira Sans Condensed"/>
              <a:sym typeface="Fira Sans Condensed"/>
            </a:endParaRPr>
          </a:p>
          <a:p>
            <a:pPr indent="0" lvl="0" marL="0" rtl="0" algn="ctr">
              <a:spcBef>
                <a:spcPts val="0"/>
              </a:spcBef>
              <a:spcAft>
                <a:spcPts val="0"/>
              </a:spcAft>
              <a:buNone/>
            </a:pPr>
            <a:r>
              <a:t/>
            </a:r>
            <a:endParaRPr sz="1600">
              <a:solidFill>
                <a:schemeClr val="dk2"/>
              </a:solidFill>
              <a:latin typeface="Fira Sans Condensed"/>
              <a:ea typeface="Fira Sans Condensed"/>
              <a:cs typeface="Fira Sans Condensed"/>
              <a:sym typeface="Fira Sans Condensed"/>
            </a:endParaRPr>
          </a:p>
          <a:p>
            <a:pPr indent="0" lvl="0" marL="0" rtl="0" algn="ctr">
              <a:spcBef>
                <a:spcPts val="0"/>
              </a:spcBef>
              <a:spcAft>
                <a:spcPts val="0"/>
              </a:spcAft>
              <a:buNone/>
            </a:pPr>
            <a:r>
              <a:rPr lang="en-GB" sz="1600">
                <a:solidFill>
                  <a:schemeClr val="dk2"/>
                </a:solidFill>
                <a:latin typeface="Fira Sans Condensed"/>
                <a:ea typeface="Fira Sans Condensed"/>
                <a:cs typeface="Fira Sans Condensed"/>
                <a:sym typeface="Fira Sans Condensed"/>
              </a:rPr>
              <a:t>Go to Learner Login at </a:t>
            </a:r>
            <a:r>
              <a:rPr lang="en-GB" sz="1600" u="sng">
                <a:solidFill>
                  <a:schemeClr val="hlink"/>
                </a:solidFill>
                <a:latin typeface="Fira Sans Condensed"/>
                <a:ea typeface="Fira Sans Condensed"/>
                <a:cs typeface="Fira Sans Condensed"/>
                <a:sym typeface="Fira Sans Condensed"/>
                <a:hlinkClick r:id="rId3"/>
              </a:rPr>
              <a:t>https://www2.nzqa.govt.nz/login/</a:t>
            </a:r>
            <a:r>
              <a:rPr lang="en-GB" sz="1600">
                <a:solidFill>
                  <a:schemeClr val="dk2"/>
                </a:solidFill>
                <a:latin typeface="Fira Sans Condensed"/>
                <a:ea typeface="Fira Sans Condensed"/>
                <a:cs typeface="Fira Sans Condensed"/>
                <a:sym typeface="Fira Sans Condensed"/>
              </a:rPr>
              <a:t> </a:t>
            </a:r>
            <a:endParaRPr sz="1600">
              <a:solidFill>
                <a:schemeClr val="dk2"/>
              </a:solidFill>
              <a:latin typeface="Fira Sans Condensed"/>
              <a:ea typeface="Fira Sans Condensed"/>
              <a:cs typeface="Fira Sans Condensed"/>
              <a:sym typeface="Fira Sans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4" name="Shape 74"/>
        <p:cNvGrpSpPr/>
        <p:nvPr/>
      </p:nvGrpSpPr>
      <p:grpSpPr>
        <a:xfrm>
          <a:off x="0" y="0"/>
          <a:ext cx="0" cy="0"/>
          <a:chOff x="0" y="0"/>
          <a:chExt cx="0" cy="0"/>
        </a:xfrm>
      </p:grpSpPr>
      <p:cxnSp>
        <p:nvCxnSpPr>
          <p:cNvPr id="75" name="Google Shape;75;p15"/>
          <p:cNvCxnSpPr/>
          <p:nvPr/>
        </p:nvCxnSpPr>
        <p:spPr>
          <a:xfrm>
            <a:off x="625900" y="272463"/>
            <a:ext cx="2100" cy="927600"/>
          </a:xfrm>
          <a:prstGeom prst="straightConnector1">
            <a:avLst/>
          </a:prstGeom>
          <a:noFill/>
          <a:ln cap="flat" cmpd="sng" w="76200">
            <a:solidFill>
              <a:srgbClr val="F1C232"/>
            </a:solidFill>
            <a:prstDash val="solid"/>
            <a:round/>
            <a:headEnd len="med" w="med" type="none"/>
            <a:tailEnd len="med" w="med" type="none"/>
          </a:ln>
        </p:spPr>
      </p:cxnSp>
      <p:sp>
        <p:nvSpPr>
          <p:cNvPr id="76" name="Google Shape;76;p15"/>
          <p:cNvSpPr txBox="1"/>
          <p:nvPr/>
        </p:nvSpPr>
        <p:spPr>
          <a:xfrm>
            <a:off x="819925" y="272463"/>
            <a:ext cx="8202300" cy="757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None/>
            </a:pPr>
            <a:r>
              <a:rPr lang="en-GB" sz="4500">
                <a:latin typeface="Cormorant Garamond Medium"/>
                <a:ea typeface="Cormorant Garamond Medium"/>
                <a:cs typeface="Cormorant Garamond Medium"/>
                <a:sym typeface="Cormorant Garamond Medium"/>
              </a:rPr>
              <a:t>KARAKIA</a:t>
            </a:r>
            <a:endParaRPr sz="4500">
              <a:solidFill>
                <a:srgbClr val="000000"/>
              </a:solidFill>
              <a:latin typeface="Cormorant Garamond Medium"/>
              <a:ea typeface="Cormorant Garamond Medium"/>
              <a:cs typeface="Cormorant Garamond Medium"/>
              <a:sym typeface="Cormorant Garamond Medium"/>
            </a:endParaRPr>
          </a:p>
        </p:txBody>
      </p:sp>
      <p:pic>
        <p:nvPicPr>
          <p:cNvPr id="77" name="Google Shape;77;p15"/>
          <p:cNvPicPr preferRelativeResize="0"/>
          <p:nvPr/>
        </p:nvPicPr>
        <p:blipFill>
          <a:blip r:embed="rId3">
            <a:alphaModFix/>
          </a:blip>
          <a:stretch>
            <a:fillRect/>
          </a:stretch>
        </p:blipFill>
        <p:spPr>
          <a:xfrm>
            <a:off x="8363900" y="172850"/>
            <a:ext cx="571650" cy="855501"/>
          </a:xfrm>
          <a:prstGeom prst="rect">
            <a:avLst/>
          </a:prstGeom>
          <a:noFill/>
          <a:ln>
            <a:noFill/>
          </a:ln>
        </p:spPr>
      </p:pic>
      <p:sp>
        <p:nvSpPr>
          <p:cNvPr id="78" name="Google Shape;78;p15"/>
          <p:cNvSpPr txBox="1"/>
          <p:nvPr/>
        </p:nvSpPr>
        <p:spPr>
          <a:xfrm>
            <a:off x="1761725" y="1274899"/>
            <a:ext cx="5678100" cy="35184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Clr>
                <a:srgbClr val="000000"/>
              </a:buClr>
              <a:buSzPts val="1500"/>
              <a:buFont typeface="Arial"/>
              <a:buNone/>
            </a:pPr>
            <a:r>
              <a:t/>
            </a:r>
            <a:endParaRPr sz="1100">
              <a:solidFill>
                <a:srgbClr val="000000"/>
              </a:solidFill>
            </a:endParaRPr>
          </a:p>
          <a:p>
            <a:pPr indent="0" lvl="0" marL="0" rtl="0" algn="ctr">
              <a:lnSpc>
                <a:spcPct val="80000"/>
              </a:lnSpc>
              <a:spcBef>
                <a:spcPts val="800"/>
              </a:spcBef>
              <a:spcAft>
                <a:spcPts val="0"/>
              </a:spcAft>
              <a:buClr>
                <a:schemeClr val="dk1"/>
              </a:buClr>
              <a:buSzPts val="1100"/>
              <a:buFont typeface="Arial"/>
              <a:buNone/>
            </a:pPr>
            <a:r>
              <a:rPr i="1" lang="en-GB" sz="6200">
                <a:solidFill>
                  <a:srgbClr val="434343"/>
                </a:solidFill>
                <a:latin typeface="Fira Sans Condensed"/>
                <a:ea typeface="Fira Sans Condensed"/>
                <a:cs typeface="Fira Sans Condensed"/>
                <a:sym typeface="Fira Sans Condensed"/>
              </a:rPr>
              <a:t>E oha ki runga</a:t>
            </a:r>
            <a:endParaRPr i="1" sz="6200">
              <a:solidFill>
                <a:srgbClr val="434343"/>
              </a:solidFill>
              <a:latin typeface="Fira Sans Condensed"/>
              <a:ea typeface="Fira Sans Condensed"/>
              <a:cs typeface="Fira Sans Condensed"/>
              <a:sym typeface="Fira Sans Condensed"/>
            </a:endParaRPr>
          </a:p>
          <a:p>
            <a:pPr indent="0" lvl="0" marL="0" rtl="0" algn="ctr">
              <a:lnSpc>
                <a:spcPct val="80000"/>
              </a:lnSpc>
              <a:spcBef>
                <a:spcPts val="800"/>
              </a:spcBef>
              <a:spcAft>
                <a:spcPts val="0"/>
              </a:spcAft>
              <a:buClr>
                <a:schemeClr val="dk1"/>
              </a:buClr>
              <a:buSzPts val="1100"/>
              <a:buFont typeface="Arial"/>
              <a:buNone/>
            </a:pPr>
            <a:r>
              <a:rPr i="1" lang="en-GB" sz="6200">
                <a:solidFill>
                  <a:srgbClr val="434343"/>
                </a:solidFill>
                <a:latin typeface="Fira Sans Condensed"/>
                <a:ea typeface="Fira Sans Condensed"/>
                <a:cs typeface="Fira Sans Condensed"/>
                <a:sym typeface="Fira Sans Condensed"/>
              </a:rPr>
              <a:t>E oha ki raro</a:t>
            </a:r>
            <a:endParaRPr i="1" sz="6200">
              <a:solidFill>
                <a:srgbClr val="434343"/>
              </a:solidFill>
              <a:latin typeface="Fira Sans Condensed"/>
              <a:ea typeface="Fira Sans Condensed"/>
              <a:cs typeface="Fira Sans Condensed"/>
              <a:sym typeface="Fira Sans Condensed"/>
            </a:endParaRPr>
          </a:p>
          <a:p>
            <a:pPr indent="0" lvl="0" marL="0" rtl="0" algn="ctr">
              <a:lnSpc>
                <a:spcPct val="80000"/>
              </a:lnSpc>
              <a:spcBef>
                <a:spcPts val="800"/>
              </a:spcBef>
              <a:spcAft>
                <a:spcPts val="0"/>
              </a:spcAft>
              <a:buClr>
                <a:schemeClr val="dk1"/>
              </a:buClr>
              <a:buSzPts val="1100"/>
              <a:buFont typeface="Arial"/>
              <a:buNone/>
            </a:pPr>
            <a:r>
              <a:rPr i="1" lang="en-GB" sz="6200">
                <a:solidFill>
                  <a:srgbClr val="434343"/>
                </a:solidFill>
                <a:latin typeface="Fira Sans Condensed"/>
                <a:ea typeface="Fira Sans Condensed"/>
                <a:cs typeface="Fira Sans Condensed"/>
                <a:sym typeface="Fira Sans Condensed"/>
              </a:rPr>
              <a:t>Āna</a:t>
            </a:r>
            <a:endParaRPr b="1" i="1" sz="2900">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rgbClr val="000000"/>
              </a:buClr>
              <a:buSzPts val="1900"/>
              <a:buFont typeface="Arial"/>
              <a:buNone/>
            </a:pPr>
            <a:r>
              <a:t/>
            </a:r>
            <a:endParaRPr sz="1200">
              <a:solidFill>
                <a:srgbClr val="000000"/>
              </a:solidFill>
              <a:latin typeface="Century Gothic"/>
              <a:ea typeface="Century Gothic"/>
              <a:cs typeface="Century Gothic"/>
              <a:sym typeface="Century Gothic"/>
            </a:endParaRPr>
          </a:p>
          <a:p>
            <a:pPr indent="0" lvl="0" marL="0" rtl="0" algn="ctr">
              <a:spcBef>
                <a:spcPts val="1600"/>
              </a:spcBef>
              <a:spcAft>
                <a:spcPts val="0"/>
              </a:spcAft>
              <a:buNone/>
            </a:pPr>
            <a:r>
              <a:t/>
            </a:r>
            <a:endParaRPr sz="400"/>
          </a:p>
        </p:txBody>
      </p:sp>
      <p:sp>
        <p:nvSpPr>
          <p:cNvPr id="79" name="Google Shape;79;p15"/>
          <p:cNvSpPr txBox="1"/>
          <p:nvPr/>
        </p:nvSpPr>
        <p:spPr>
          <a:xfrm>
            <a:off x="5791975" y="3643150"/>
            <a:ext cx="3071400" cy="1554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i="1" lang="en-GB" sz="1700">
                <a:solidFill>
                  <a:srgbClr val="000000"/>
                </a:solidFill>
                <a:latin typeface="Fira Sans Condensed Light"/>
                <a:ea typeface="Fira Sans Condensed Light"/>
                <a:cs typeface="Fira Sans Condensed Light"/>
                <a:sym typeface="Fira Sans Condensed Light"/>
              </a:rPr>
              <a:t>“I greet those things from above</a:t>
            </a:r>
            <a:endParaRPr i="1" sz="1700">
              <a:solidFill>
                <a:srgbClr val="000000"/>
              </a:solidFill>
              <a:latin typeface="Fira Sans Condensed Light"/>
              <a:ea typeface="Fira Sans Condensed Light"/>
              <a:cs typeface="Fira Sans Condensed Light"/>
              <a:sym typeface="Fira Sans Condensed Light"/>
            </a:endParaRPr>
          </a:p>
          <a:p>
            <a:pPr indent="0" lvl="0" marL="0" rtl="0" algn="l">
              <a:spcBef>
                <a:spcPts val="0"/>
              </a:spcBef>
              <a:spcAft>
                <a:spcPts val="0"/>
              </a:spcAft>
              <a:buNone/>
            </a:pPr>
            <a:r>
              <a:rPr i="1" lang="en-GB" sz="1700">
                <a:solidFill>
                  <a:srgbClr val="000000"/>
                </a:solidFill>
                <a:latin typeface="Fira Sans Condensed Light"/>
                <a:ea typeface="Fira Sans Condensed Light"/>
                <a:cs typeface="Fira Sans Condensed Light"/>
                <a:sym typeface="Fira Sans Condensed Light"/>
              </a:rPr>
              <a:t>I greet those things from below</a:t>
            </a:r>
            <a:endParaRPr i="1" sz="1700">
              <a:solidFill>
                <a:srgbClr val="000000"/>
              </a:solidFill>
              <a:latin typeface="Fira Sans Condensed Light"/>
              <a:ea typeface="Fira Sans Condensed Light"/>
              <a:cs typeface="Fira Sans Condensed Light"/>
              <a:sym typeface="Fira Sans Condensed Light"/>
            </a:endParaRPr>
          </a:p>
          <a:p>
            <a:pPr indent="0" lvl="0" marL="0" rtl="0" algn="l">
              <a:spcBef>
                <a:spcPts val="0"/>
              </a:spcBef>
              <a:spcAft>
                <a:spcPts val="0"/>
              </a:spcAft>
              <a:buNone/>
            </a:pPr>
            <a:r>
              <a:rPr i="1" lang="en-GB" sz="1700">
                <a:solidFill>
                  <a:srgbClr val="000000"/>
                </a:solidFill>
                <a:latin typeface="Fira Sans Condensed Light"/>
                <a:ea typeface="Fira Sans Condensed Light"/>
                <a:cs typeface="Fira Sans Condensed Light"/>
                <a:sym typeface="Fira Sans Condensed Light"/>
              </a:rPr>
              <a:t>Yes I do”</a:t>
            </a:r>
            <a:endParaRPr i="1" sz="1700">
              <a:solidFill>
                <a:srgbClr val="000000"/>
              </a:solidFill>
              <a:latin typeface="Fira Sans Condensed Light"/>
              <a:ea typeface="Fira Sans Condensed Light"/>
              <a:cs typeface="Fira Sans Condensed Light"/>
              <a:sym typeface="Fira Sans Condensed Light"/>
            </a:endParaRPr>
          </a:p>
          <a:p>
            <a:pPr indent="0" lvl="0" marL="0" rtl="0" algn="l">
              <a:spcBef>
                <a:spcPts val="0"/>
              </a:spcBef>
              <a:spcAft>
                <a:spcPts val="0"/>
              </a:spcAft>
              <a:buNone/>
            </a:pPr>
            <a:r>
              <a:t/>
            </a:r>
            <a:endParaRPr i="1" sz="1700">
              <a:solidFill>
                <a:srgbClr val="000000"/>
              </a:solidFill>
              <a:latin typeface="Raleway Light"/>
              <a:ea typeface="Raleway Light"/>
              <a:cs typeface="Raleway Light"/>
              <a:sym typeface="Raleway Light"/>
            </a:endParaRPr>
          </a:p>
          <a:p>
            <a:pPr indent="0" lvl="0" marL="0" rtl="0" algn="l">
              <a:spcBef>
                <a:spcPts val="0"/>
              </a:spcBef>
              <a:spcAft>
                <a:spcPts val="0"/>
              </a:spcAft>
              <a:buNone/>
            </a:pPr>
            <a:r>
              <a:t/>
            </a:r>
            <a:endParaRPr sz="1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36" name="Shape 236"/>
        <p:cNvGrpSpPr/>
        <p:nvPr/>
      </p:nvGrpSpPr>
      <p:grpSpPr>
        <a:xfrm>
          <a:off x="0" y="0"/>
          <a:ext cx="0" cy="0"/>
          <a:chOff x="0" y="0"/>
          <a:chExt cx="0" cy="0"/>
        </a:xfrm>
      </p:grpSpPr>
      <p:sp>
        <p:nvSpPr>
          <p:cNvPr id="237" name="Google Shape;237;p33"/>
          <p:cNvSpPr txBox="1"/>
          <p:nvPr/>
        </p:nvSpPr>
        <p:spPr>
          <a:xfrm>
            <a:off x="0" y="346425"/>
            <a:ext cx="9144000" cy="757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GB" sz="2600">
                <a:latin typeface="Cormorant Infant Medium"/>
                <a:ea typeface="Cormorant Infant Medium"/>
                <a:cs typeface="Cormorant Infant Medium"/>
                <a:sym typeface="Cormorant Infant Medium"/>
              </a:rPr>
              <a:t>SUPPORT FOR LITERACY</a:t>
            </a:r>
            <a:endParaRPr sz="2600">
              <a:solidFill>
                <a:srgbClr val="000000"/>
              </a:solidFill>
              <a:latin typeface="Cormorant Infant Medium"/>
              <a:ea typeface="Cormorant Infant Medium"/>
              <a:cs typeface="Cormorant Infant Medium"/>
              <a:sym typeface="Cormorant Infant Medium"/>
            </a:endParaRPr>
          </a:p>
        </p:txBody>
      </p:sp>
      <p:cxnSp>
        <p:nvCxnSpPr>
          <p:cNvPr id="238" name="Google Shape;238;p33"/>
          <p:cNvCxnSpPr/>
          <p:nvPr/>
        </p:nvCxnSpPr>
        <p:spPr>
          <a:xfrm>
            <a:off x="7398200" y="723525"/>
            <a:ext cx="1231200" cy="0"/>
          </a:xfrm>
          <a:prstGeom prst="straightConnector1">
            <a:avLst/>
          </a:prstGeom>
          <a:noFill/>
          <a:ln cap="flat" cmpd="sng" w="76200">
            <a:solidFill>
              <a:srgbClr val="FFD966"/>
            </a:solidFill>
            <a:prstDash val="solid"/>
            <a:round/>
            <a:headEnd len="med" w="med" type="none"/>
            <a:tailEnd len="med" w="med" type="none"/>
          </a:ln>
        </p:spPr>
      </p:cxnSp>
      <p:sp>
        <p:nvSpPr>
          <p:cNvPr id="239" name="Google Shape;239;p33"/>
          <p:cNvSpPr txBox="1"/>
          <p:nvPr/>
        </p:nvSpPr>
        <p:spPr>
          <a:xfrm>
            <a:off x="0" y="951525"/>
            <a:ext cx="914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chemeClr val="dk1"/>
                </a:solidFill>
                <a:latin typeface="Fira Sans Condensed SemiBold"/>
                <a:ea typeface="Fira Sans Condensed SemiBold"/>
                <a:cs typeface="Fira Sans Condensed SemiBold"/>
                <a:sym typeface="Fira Sans Condensed SemiBold"/>
              </a:rPr>
              <a:t>AT HOME</a:t>
            </a:r>
            <a:endParaRPr sz="1800">
              <a:solidFill>
                <a:schemeClr val="dk1"/>
              </a:solidFill>
              <a:latin typeface="Fira Sans Condensed SemiBold"/>
              <a:ea typeface="Fira Sans Condensed SemiBold"/>
              <a:cs typeface="Fira Sans Condensed SemiBold"/>
              <a:sym typeface="Fira Sans Condensed SemiBold"/>
            </a:endParaRPr>
          </a:p>
        </p:txBody>
      </p:sp>
      <p:cxnSp>
        <p:nvCxnSpPr>
          <p:cNvPr id="240" name="Google Shape;240;p33"/>
          <p:cNvCxnSpPr/>
          <p:nvPr/>
        </p:nvCxnSpPr>
        <p:spPr>
          <a:xfrm>
            <a:off x="586125" y="725175"/>
            <a:ext cx="1231200" cy="0"/>
          </a:xfrm>
          <a:prstGeom prst="straightConnector1">
            <a:avLst/>
          </a:prstGeom>
          <a:noFill/>
          <a:ln cap="flat" cmpd="sng" w="76200">
            <a:solidFill>
              <a:srgbClr val="FFD966"/>
            </a:solidFill>
            <a:prstDash val="solid"/>
            <a:round/>
            <a:headEnd len="med" w="med" type="none"/>
            <a:tailEnd len="med" w="med" type="none"/>
          </a:ln>
        </p:spPr>
      </p:cxnSp>
      <p:sp>
        <p:nvSpPr>
          <p:cNvPr id="241" name="Google Shape;241;p33"/>
          <p:cNvSpPr txBox="1"/>
          <p:nvPr/>
        </p:nvSpPr>
        <p:spPr>
          <a:xfrm>
            <a:off x="388375" y="1521300"/>
            <a:ext cx="8314800" cy="33357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1000"/>
              </a:spcAft>
              <a:buNone/>
            </a:pPr>
            <a:r>
              <a:t/>
            </a:r>
            <a:endParaRPr sz="1900"/>
          </a:p>
        </p:txBody>
      </p:sp>
      <p:sp>
        <p:nvSpPr>
          <p:cNvPr id="242" name="Google Shape;242;p33"/>
          <p:cNvSpPr txBox="1"/>
          <p:nvPr/>
        </p:nvSpPr>
        <p:spPr>
          <a:xfrm>
            <a:off x="284775" y="1415500"/>
            <a:ext cx="8526000" cy="33357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Fira Sans Condensed"/>
              <a:buChar char="●"/>
            </a:pPr>
            <a:r>
              <a:rPr b="1" lang="en-GB">
                <a:solidFill>
                  <a:schemeClr val="dk1"/>
                </a:solidFill>
                <a:latin typeface="Fira Sans Condensed"/>
                <a:ea typeface="Fira Sans Condensed"/>
                <a:cs typeface="Fira Sans Condensed"/>
                <a:sym typeface="Fira Sans Condensed"/>
              </a:rPr>
              <a:t>Encourage Daily Reading:</a:t>
            </a:r>
            <a:r>
              <a:rPr lang="en-GB">
                <a:solidFill>
                  <a:schemeClr val="dk1"/>
                </a:solidFill>
                <a:latin typeface="Fira Sans Condensed"/>
                <a:ea typeface="Fira Sans Condensed"/>
                <a:cs typeface="Fira Sans Condensed"/>
                <a:sym typeface="Fira Sans Condensed"/>
              </a:rPr>
              <a:t> Provide diverse reading materials and engage in discussions to improve comprehension. </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500"/>
              </a:spcBef>
              <a:spcAft>
                <a:spcPts val="0"/>
              </a:spcAft>
              <a:buClr>
                <a:schemeClr val="dk1"/>
              </a:buClr>
              <a:buSzPts val="1400"/>
              <a:buFont typeface="Fira Sans Condensed"/>
              <a:buChar char="●"/>
            </a:pPr>
            <a:r>
              <a:rPr b="1" lang="en-GB">
                <a:solidFill>
                  <a:schemeClr val="dk1"/>
                </a:solidFill>
                <a:latin typeface="Fira Sans Condensed"/>
                <a:ea typeface="Fira Sans Condensed"/>
                <a:cs typeface="Fira Sans Condensed"/>
                <a:sym typeface="Fira Sans Condensed"/>
              </a:rPr>
              <a:t>Model Effective Strategies</a:t>
            </a:r>
            <a:r>
              <a:rPr lang="en-GB">
                <a:solidFill>
                  <a:schemeClr val="dk1"/>
                </a:solidFill>
                <a:latin typeface="Fira Sans Condensed"/>
                <a:ea typeface="Fira Sans Condensed"/>
                <a:cs typeface="Fira Sans Condensed"/>
                <a:sym typeface="Fira Sans Condensed"/>
              </a:rPr>
              <a:t>: Demonstrate good reading habits, like annotating texts, reading aloud to your child, pausing to reflect on the meaning of the text or asking questions about unfamiliar words</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500"/>
              </a:spcBef>
              <a:spcAft>
                <a:spcPts val="0"/>
              </a:spcAft>
              <a:buClr>
                <a:schemeClr val="dk1"/>
              </a:buClr>
              <a:buSzPts val="1400"/>
              <a:buFont typeface="Fira Sans Condensed"/>
              <a:buChar char="●"/>
            </a:pPr>
            <a:r>
              <a:rPr b="1" lang="en-GB">
                <a:solidFill>
                  <a:schemeClr val="dk1"/>
                </a:solidFill>
                <a:latin typeface="Fira Sans Condensed"/>
                <a:ea typeface="Fira Sans Condensed"/>
                <a:cs typeface="Fira Sans Condensed"/>
                <a:sym typeface="Fira Sans Condensed"/>
              </a:rPr>
              <a:t>Build Vocabulary</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500"/>
              </a:spcBef>
              <a:spcAft>
                <a:spcPts val="0"/>
              </a:spcAft>
              <a:buClr>
                <a:schemeClr val="dk1"/>
              </a:buClr>
              <a:buSzPts val="1400"/>
              <a:buFont typeface="Fira Sans Condensed"/>
              <a:buChar char="●"/>
            </a:pPr>
            <a:r>
              <a:rPr b="1" lang="en-GB">
                <a:solidFill>
                  <a:schemeClr val="dk1"/>
                </a:solidFill>
                <a:latin typeface="Fira Sans Condensed"/>
                <a:ea typeface="Fira Sans Condensed"/>
                <a:cs typeface="Fira Sans Condensed"/>
                <a:sym typeface="Fira Sans Condensed"/>
              </a:rPr>
              <a:t>Practise Active Reading</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500"/>
              </a:spcBef>
              <a:spcAft>
                <a:spcPts val="0"/>
              </a:spcAft>
              <a:buClr>
                <a:schemeClr val="dk1"/>
              </a:buClr>
              <a:buSzPts val="1400"/>
              <a:buFont typeface="Fira Sans Condensed"/>
              <a:buChar char="●"/>
            </a:pPr>
            <a:r>
              <a:rPr b="1" lang="en-GB">
                <a:solidFill>
                  <a:schemeClr val="dk1"/>
                </a:solidFill>
                <a:latin typeface="Fira Sans Condensed"/>
                <a:ea typeface="Fira Sans Condensed"/>
                <a:cs typeface="Fira Sans Condensed"/>
                <a:sym typeface="Fira Sans Condensed"/>
              </a:rPr>
              <a:t>Consider author’s purpose. </a:t>
            </a:r>
            <a:r>
              <a:rPr lang="en-GB">
                <a:solidFill>
                  <a:schemeClr val="dk1"/>
                </a:solidFill>
                <a:latin typeface="Fira Sans Condensed"/>
                <a:ea typeface="Fira Sans Condensed"/>
                <a:cs typeface="Fira Sans Condensed"/>
                <a:sym typeface="Fira Sans Condensed"/>
              </a:rPr>
              <a:t>Read a text together and ask:</a:t>
            </a:r>
            <a:endParaRPr>
              <a:solidFill>
                <a:schemeClr val="dk1"/>
              </a:solidFill>
              <a:latin typeface="Fira Sans Condensed"/>
              <a:ea typeface="Fira Sans Condensed"/>
              <a:cs typeface="Fira Sans Condensed"/>
              <a:sym typeface="Fira Sans Condensed"/>
            </a:endParaRPr>
          </a:p>
          <a:p>
            <a:pPr indent="-317500" lvl="1" marL="914400" rtl="0" algn="l">
              <a:lnSpc>
                <a:spcPct val="115000"/>
              </a:lnSpc>
              <a:spcBef>
                <a:spcPts val="50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What do you think is the main point?</a:t>
            </a:r>
            <a:endParaRPr>
              <a:solidFill>
                <a:schemeClr val="dk1"/>
              </a:solidFill>
              <a:latin typeface="Fira Sans Condensed"/>
              <a:ea typeface="Fira Sans Condensed"/>
              <a:cs typeface="Fira Sans Condensed"/>
              <a:sym typeface="Fira Sans Condensed"/>
            </a:endParaRPr>
          </a:p>
          <a:p>
            <a:pPr indent="-317500" lvl="1" marL="914400" rtl="0" algn="l">
              <a:lnSpc>
                <a:spcPct val="115000"/>
              </a:lnSpc>
              <a:spcBef>
                <a:spcPts val="50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What does the writer want us to think? Why do you think that?</a:t>
            </a:r>
            <a:endParaRPr>
              <a:solidFill>
                <a:schemeClr val="dk1"/>
              </a:solidFill>
              <a:latin typeface="Fira Sans Condensed"/>
              <a:ea typeface="Fira Sans Condensed"/>
              <a:cs typeface="Fira Sans Condensed"/>
              <a:sym typeface="Fira Sans Condensed"/>
            </a:endParaRPr>
          </a:p>
          <a:p>
            <a:pPr indent="-317500" lvl="1" marL="914400" rtl="0" algn="l">
              <a:lnSpc>
                <a:spcPct val="115000"/>
              </a:lnSpc>
              <a:spcBef>
                <a:spcPts val="50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Is this a reliable source? Why or why not?</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500"/>
              </a:spcBef>
              <a:spcAft>
                <a:spcPts val="0"/>
              </a:spcAft>
              <a:buClr>
                <a:schemeClr val="dk1"/>
              </a:buClr>
              <a:buSzPts val="1400"/>
              <a:buFont typeface="Fira Sans Condensed"/>
              <a:buChar char="●"/>
            </a:pPr>
            <a:r>
              <a:rPr b="1" lang="en-GB">
                <a:solidFill>
                  <a:schemeClr val="dk1"/>
                </a:solidFill>
                <a:latin typeface="Fira Sans Condensed"/>
                <a:ea typeface="Fira Sans Condensed"/>
                <a:cs typeface="Fira Sans Condensed"/>
                <a:sym typeface="Fira Sans Condensed"/>
              </a:rPr>
              <a:t>Encourage accurate writing. </a:t>
            </a:r>
            <a:r>
              <a:rPr lang="en-GB">
                <a:solidFill>
                  <a:schemeClr val="dk1"/>
                </a:solidFill>
                <a:latin typeface="Fira Sans Condensed"/>
                <a:ea typeface="Fira Sans Condensed"/>
                <a:cs typeface="Fira Sans Condensed"/>
                <a:sym typeface="Fira Sans Condensed"/>
              </a:rPr>
              <a:t>Support students to correct spelling and punctuation errors. Communicate using accurate spelling, punctuation and grammar. </a:t>
            </a:r>
            <a:endParaRPr>
              <a:solidFill>
                <a:schemeClr val="dk1"/>
              </a:solidFill>
              <a:latin typeface="Fira Sans Condensed"/>
              <a:ea typeface="Fira Sans Condensed"/>
              <a:cs typeface="Fira Sans Condensed"/>
              <a:sym typeface="Fira Sans Condensed"/>
            </a:endParaRPr>
          </a:p>
          <a:p>
            <a:pPr indent="0" lvl="0" marL="914400" rtl="0" algn="l">
              <a:lnSpc>
                <a:spcPct val="115000"/>
              </a:lnSpc>
              <a:spcBef>
                <a:spcPts val="500"/>
              </a:spcBef>
              <a:spcAft>
                <a:spcPts val="500"/>
              </a:spcAft>
              <a:buNone/>
            </a:pPr>
            <a:r>
              <a:t/>
            </a:r>
            <a:endParaRPr sz="1200">
              <a:solidFill>
                <a:schemeClr val="dk1"/>
              </a:solidFill>
              <a:highlight>
                <a:srgbClr val="FFFFFF"/>
              </a:highlight>
              <a:latin typeface="Fira Sans Condensed"/>
              <a:ea typeface="Fira Sans Condensed"/>
              <a:cs typeface="Fira Sans Condensed"/>
              <a:sym typeface="Fira Sans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46" name="Shape 246"/>
        <p:cNvGrpSpPr/>
        <p:nvPr/>
      </p:nvGrpSpPr>
      <p:grpSpPr>
        <a:xfrm>
          <a:off x="0" y="0"/>
          <a:ext cx="0" cy="0"/>
          <a:chOff x="0" y="0"/>
          <a:chExt cx="0" cy="0"/>
        </a:xfrm>
      </p:grpSpPr>
      <p:sp>
        <p:nvSpPr>
          <p:cNvPr id="247" name="Google Shape;247;p34"/>
          <p:cNvSpPr txBox="1"/>
          <p:nvPr/>
        </p:nvSpPr>
        <p:spPr>
          <a:xfrm>
            <a:off x="0" y="346425"/>
            <a:ext cx="9144000" cy="757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GB" sz="2600">
                <a:latin typeface="Cormorant Infant Medium"/>
                <a:ea typeface="Cormorant Infant Medium"/>
                <a:cs typeface="Cormorant Infant Medium"/>
                <a:sym typeface="Cormorant Infant Medium"/>
              </a:rPr>
              <a:t>SUPPORT</a:t>
            </a:r>
            <a:r>
              <a:rPr lang="en-GB" sz="2600">
                <a:latin typeface="Cormorant Infant Medium"/>
                <a:ea typeface="Cormorant Infant Medium"/>
                <a:cs typeface="Cormorant Infant Medium"/>
                <a:sym typeface="Cormorant Infant Medium"/>
              </a:rPr>
              <a:t> FOR NUMERACY</a:t>
            </a:r>
            <a:endParaRPr sz="2600">
              <a:solidFill>
                <a:srgbClr val="000000"/>
              </a:solidFill>
              <a:latin typeface="Cormorant Infant Medium"/>
              <a:ea typeface="Cormorant Infant Medium"/>
              <a:cs typeface="Cormorant Infant Medium"/>
              <a:sym typeface="Cormorant Infant Medium"/>
            </a:endParaRPr>
          </a:p>
        </p:txBody>
      </p:sp>
      <p:cxnSp>
        <p:nvCxnSpPr>
          <p:cNvPr id="248" name="Google Shape;248;p34"/>
          <p:cNvCxnSpPr/>
          <p:nvPr/>
        </p:nvCxnSpPr>
        <p:spPr>
          <a:xfrm>
            <a:off x="7398200" y="723525"/>
            <a:ext cx="1231200" cy="0"/>
          </a:xfrm>
          <a:prstGeom prst="straightConnector1">
            <a:avLst/>
          </a:prstGeom>
          <a:noFill/>
          <a:ln cap="flat" cmpd="sng" w="76200">
            <a:solidFill>
              <a:srgbClr val="FFD966"/>
            </a:solidFill>
            <a:prstDash val="solid"/>
            <a:round/>
            <a:headEnd len="med" w="med" type="none"/>
            <a:tailEnd len="med" w="med" type="none"/>
          </a:ln>
        </p:spPr>
      </p:cxnSp>
      <p:sp>
        <p:nvSpPr>
          <p:cNvPr id="249" name="Google Shape;249;p34"/>
          <p:cNvSpPr txBox="1"/>
          <p:nvPr/>
        </p:nvSpPr>
        <p:spPr>
          <a:xfrm>
            <a:off x="0" y="951525"/>
            <a:ext cx="914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chemeClr val="dk1"/>
                </a:solidFill>
                <a:latin typeface="Fira Sans Condensed SemiBold"/>
                <a:ea typeface="Fira Sans Condensed SemiBold"/>
                <a:cs typeface="Fira Sans Condensed SemiBold"/>
                <a:sym typeface="Fira Sans Condensed SemiBold"/>
              </a:rPr>
              <a:t>AT HOME</a:t>
            </a:r>
            <a:endParaRPr sz="1800">
              <a:solidFill>
                <a:schemeClr val="dk1"/>
              </a:solidFill>
              <a:latin typeface="Fira Sans Condensed SemiBold"/>
              <a:ea typeface="Fira Sans Condensed SemiBold"/>
              <a:cs typeface="Fira Sans Condensed SemiBold"/>
              <a:sym typeface="Fira Sans Condensed SemiBold"/>
            </a:endParaRPr>
          </a:p>
        </p:txBody>
      </p:sp>
      <p:cxnSp>
        <p:nvCxnSpPr>
          <p:cNvPr id="250" name="Google Shape;250;p34"/>
          <p:cNvCxnSpPr/>
          <p:nvPr/>
        </p:nvCxnSpPr>
        <p:spPr>
          <a:xfrm>
            <a:off x="586125" y="725175"/>
            <a:ext cx="1231200" cy="0"/>
          </a:xfrm>
          <a:prstGeom prst="straightConnector1">
            <a:avLst/>
          </a:prstGeom>
          <a:noFill/>
          <a:ln cap="flat" cmpd="sng" w="76200">
            <a:solidFill>
              <a:srgbClr val="FFD966"/>
            </a:solidFill>
            <a:prstDash val="solid"/>
            <a:round/>
            <a:headEnd len="med" w="med" type="none"/>
            <a:tailEnd len="med" w="med" type="none"/>
          </a:ln>
        </p:spPr>
      </p:cxnSp>
      <p:sp>
        <p:nvSpPr>
          <p:cNvPr id="251" name="Google Shape;251;p34"/>
          <p:cNvSpPr txBox="1"/>
          <p:nvPr/>
        </p:nvSpPr>
        <p:spPr>
          <a:xfrm>
            <a:off x="354525" y="1598650"/>
            <a:ext cx="8438700" cy="31584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dk1"/>
              </a:buClr>
              <a:buSzPts val="1600"/>
              <a:buFont typeface="Fira Sans Condensed"/>
              <a:buChar char="●"/>
            </a:pPr>
            <a:r>
              <a:rPr b="1" lang="en-GB" sz="1600">
                <a:solidFill>
                  <a:schemeClr val="dk1"/>
                </a:solidFill>
                <a:latin typeface="Fira Sans Condensed"/>
                <a:ea typeface="Fira Sans Condensed"/>
                <a:cs typeface="Fira Sans Condensed"/>
                <a:sym typeface="Fira Sans Condensed"/>
              </a:rPr>
              <a:t>Encourage Problem Solving &amp; Explaining thinking:</a:t>
            </a:r>
            <a:r>
              <a:rPr lang="en-GB" sz="1600">
                <a:solidFill>
                  <a:schemeClr val="dk1"/>
                </a:solidFill>
                <a:latin typeface="Fira Sans Condensed"/>
                <a:ea typeface="Fira Sans Condensed"/>
                <a:cs typeface="Fira Sans Condensed"/>
                <a:sym typeface="Fira Sans Condensed"/>
              </a:rPr>
              <a:t> by asking questions such as, ‘so what made you come to that conclusion?’, ‘show me how you worked that out?’</a:t>
            </a:r>
            <a:endParaRPr sz="1600">
              <a:solidFill>
                <a:schemeClr val="dk1"/>
              </a:solidFill>
              <a:latin typeface="Fira Sans Condensed"/>
              <a:ea typeface="Fira Sans Condensed"/>
              <a:cs typeface="Fira Sans Condensed"/>
              <a:sym typeface="Fira Sans Condensed"/>
            </a:endParaRPr>
          </a:p>
          <a:p>
            <a:pPr indent="-330200" lvl="0" marL="457200" rtl="0" algn="l">
              <a:lnSpc>
                <a:spcPct val="115000"/>
              </a:lnSpc>
              <a:spcBef>
                <a:spcPts val="600"/>
              </a:spcBef>
              <a:spcAft>
                <a:spcPts val="0"/>
              </a:spcAft>
              <a:buClr>
                <a:schemeClr val="dk1"/>
              </a:buClr>
              <a:buSzPts val="1600"/>
              <a:buFont typeface="Fira Sans Condensed"/>
              <a:buChar char="●"/>
            </a:pPr>
            <a:r>
              <a:rPr b="1" lang="en-GB" sz="1600">
                <a:solidFill>
                  <a:schemeClr val="dk1"/>
                </a:solidFill>
                <a:latin typeface="Fira Sans Condensed"/>
                <a:ea typeface="Fira Sans Condensed"/>
                <a:cs typeface="Fira Sans Condensed"/>
                <a:sym typeface="Fira Sans Condensed"/>
              </a:rPr>
              <a:t>Model Effective Strategies</a:t>
            </a:r>
            <a:r>
              <a:rPr lang="en-GB" sz="1600">
                <a:solidFill>
                  <a:schemeClr val="dk1"/>
                </a:solidFill>
                <a:latin typeface="Fira Sans Condensed"/>
                <a:ea typeface="Fira Sans Condensed"/>
                <a:cs typeface="Fira Sans Condensed"/>
                <a:sym typeface="Fira Sans Condensed"/>
              </a:rPr>
              <a:t>: Math problems are not always solved through knowing what to</a:t>
            </a:r>
            <a:endParaRPr sz="1600">
              <a:solidFill>
                <a:schemeClr val="dk1"/>
              </a:solidFill>
              <a:latin typeface="Fira Sans Condensed"/>
              <a:ea typeface="Fira Sans Condensed"/>
              <a:cs typeface="Fira Sans Condensed"/>
              <a:sym typeface="Fira Sans Condensed"/>
            </a:endParaRPr>
          </a:p>
          <a:p>
            <a:pPr indent="0" lvl="0" marL="457200" rtl="0" algn="l">
              <a:lnSpc>
                <a:spcPct val="115000"/>
              </a:lnSpc>
              <a:spcBef>
                <a:spcPts val="600"/>
              </a:spcBef>
              <a:spcAft>
                <a:spcPts val="0"/>
              </a:spcAft>
              <a:buClr>
                <a:schemeClr val="dk1"/>
              </a:buClr>
              <a:buSzPts val="1100"/>
              <a:buFont typeface="Arial"/>
              <a:buNone/>
            </a:pPr>
            <a:r>
              <a:rPr lang="en-GB" sz="1600">
                <a:solidFill>
                  <a:schemeClr val="dk1"/>
                </a:solidFill>
                <a:latin typeface="Fira Sans Condensed"/>
                <a:ea typeface="Fira Sans Condensed"/>
                <a:cs typeface="Fira Sans Condensed"/>
                <a:sym typeface="Fira Sans Condensed"/>
              </a:rPr>
              <a:t>calculate. Model other strategies such as drawing diagrams, pictures, or using series of lines/dots.</a:t>
            </a:r>
            <a:endParaRPr sz="1600">
              <a:solidFill>
                <a:schemeClr val="dk1"/>
              </a:solidFill>
              <a:latin typeface="Fira Sans Condensed"/>
              <a:ea typeface="Fira Sans Condensed"/>
              <a:cs typeface="Fira Sans Condensed"/>
              <a:sym typeface="Fira Sans Condensed"/>
            </a:endParaRPr>
          </a:p>
          <a:p>
            <a:pPr indent="-330200" lvl="0" marL="457200" rtl="0" algn="l">
              <a:lnSpc>
                <a:spcPct val="115000"/>
              </a:lnSpc>
              <a:spcBef>
                <a:spcPts val="600"/>
              </a:spcBef>
              <a:spcAft>
                <a:spcPts val="0"/>
              </a:spcAft>
              <a:buClr>
                <a:schemeClr val="dk1"/>
              </a:buClr>
              <a:buSzPts val="1600"/>
              <a:buFont typeface="Fira Sans Condensed"/>
              <a:buChar char="●"/>
            </a:pPr>
            <a:r>
              <a:rPr b="1" lang="en-GB" sz="1600">
                <a:solidFill>
                  <a:schemeClr val="dk1"/>
                </a:solidFill>
                <a:latin typeface="Fira Sans Condensed"/>
                <a:ea typeface="Fira Sans Condensed"/>
                <a:cs typeface="Fira Sans Condensed"/>
                <a:sym typeface="Fira Sans Condensed"/>
              </a:rPr>
              <a:t>Build Vocabulary: </a:t>
            </a:r>
            <a:r>
              <a:rPr lang="en-GB" sz="1600">
                <a:solidFill>
                  <a:schemeClr val="dk1"/>
                </a:solidFill>
                <a:latin typeface="Fira Sans Condensed"/>
                <a:ea typeface="Fira Sans Condensed"/>
                <a:cs typeface="Fira Sans Condensed"/>
                <a:sym typeface="Fira Sans Condensed"/>
              </a:rPr>
              <a:t>Use math language where possible. There are many common math concepts</a:t>
            </a:r>
            <a:endParaRPr sz="1600">
              <a:solidFill>
                <a:schemeClr val="dk1"/>
              </a:solidFill>
              <a:latin typeface="Fira Sans Condensed"/>
              <a:ea typeface="Fira Sans Condensed"/>
              <a:cs typeface="Fira Sans Condensed"/>
              <a:sym typeface="Fira Sans Condensed"/>
            </a:endParaRPr>
          </a:p>
          <a:p>
            <a:pPr indent="0" lvl="0" marL="457200" rtl="0" algn="l">
              <a:lnSpc>
                <a:spcPct val="115000"/>
              </a:lnSpc>
              <a:spcBef>
                <a:spcPts val="600"/>
              </a:spcBef>
              <a:spcAft>
                <a:spcPts val="0"/>
              </a:spcAft>
              <a:buClr>
                <a:schemeClr val="dk1"/>
              </a:buClr>
              <a:buSzPts val="1100"/>
              <a:buFont typeface="Arial"/>
              <a:buNone/>
            </a:pPr>
            <a:r>
              <a:rPr lang="en-GB" sz="1600">
                <a:solidFill>
                  <a:schemeClr val="dk1"/>
                </a:solidFill>
                <a:latin typeface="Fira Sans Condensed"/>
                <a:ea typeface="Fira Sans Condensed"/>
                <a:cs typeface="Fira Sans Condensed"/>
                <a:sym typeface="Fira Sans Condensed"/>
              </a:rPr>
              <a:t>that with repeated exposure will commonplace in the mind of your student: area, volume and</a:t>
            </a:r>
            <a:endParaRPr sz="1600">
              <a:solidFill>
                <a:schemeClr val="dk1"/>
              </a:solidFill>
              <a:latin typeface="Fira Sans Condensed"/>
              <a:ea typeface="Fira Sans Condensed"/>
              <a:cs typeface="Fira Sans Condensed"/>
              <a:sym typeface="Fira Sans Condensed"/>
            </a:endParaRPr>
          </a:p>
          <a:p>
            <a:pPr indent="0" lvl="0" marL="457200" rtl="0" algn="l">
              <a:lnSpc>
                <a:spcPct val="115000"/>
              </a:lnSpc>
              <a:spcBef>
                <a:spcPts val="600"/>
              </a:spcBef>
              <a:spcAft>
                <a:spcPts val="0"/>
              </a:spcAft>
              <a:buClr>
                <a:schemeClr val="dk1"/>
              </a:buClr>
              <a:buSzPts val="1100"/>
              <a:buFont typeface="Arial"/>
              <a:buNone/>
            </a:pPr>
            <a:r>
              <a:rPr lang="en-GB" sz="1600">
                <a:solidFill>
                  <a:schemeClr val="dk1"/>
                </a:solidFill>
                <a:latin typeface="Fira Sans Condensed"/>
                <a:ea typeface="Fira Sans Condensed"/>
                <a:cs typeface="Fira Sans Condensed"/>
                <a:sym typeface="Fira Sans Condensed"/>
              </a:rPr>
              <a:t>perimeter, probability, right-angle, east direction, discount, G.S.T, scale, commission, parallel,</a:t>
            </a:r>
            <a:endParaRPr sz="1600">
              <a:solidFill>
                <a:schemeClr val="dk1"/>
              </a:solidFill>
              <a:latin typeface="Fira Sans Condensed"/>
              <a:ea typeface="Fira Sans Condensed"/>
              <a:cs typeface="Fira Sans Condensed"/>
              <a:sym typeface="Fira Sans Condensed"/>
            </a:endParaRPr>
          </a:p>
          <a:p>
            <a:pPr indent="0" lvl="0" marL="457200" rtl="0" algn="l">
              <a:lnSpc>
                <a:spcPct val="115000"/>
              </a:lnSpc>
              <a:spcBef>
                <a:spcPts val="600"/>
              </a:spcBef>
              <a:spcAft>
                <a:spcPts val="600"/>
              </a:spcAft>
              <a:buClr>
                <a:schemeClr val="dk1"/>
              </a:buClr>
              <a:buSzPts val="1100"/>
              <a:buFont typeface="Arial"/>
              <a:buNone/>
            </a:pPr>
            <a:r>
              <a:rPr lang="en-GB" sz="1600">
                <a:solidFill>
                  <a:schemeClr val="dk1"/>
                </a:solidFill>
                <a:latin typeface="Fira Sans Condensed"/>
                <a:ea typeface="Fira Sans Condensed"/>
                <a:cs typeface="Fira Sans Condensed"/>
                <a:sym typeface="Fira Sans Condensed"/>
              </a:rPr>
              <a:t>perpendicular, net, rotate, enlarge, deposit, withdrawal ….</a:t>
            </a:r>
            <a:endParaRPr sz="2300">
              <a:solidFill>
                <a:schemeClr val="dk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55" name="Shape 255"/>
        <p:cNvGrpSpPr/>
        <p:nvPr/>
      </p:nvGrpSpPr>
      <p:grpSpPr>
        <a:xfrm>
          <a:off x="0" y="0"/>
          <a:ext cx="0" cy="0"/>
          <a:chOff x="0" y="0"/>
          <a:chExt cx="0" cy="0"/>
        </a:xfrm>
      </p:grpSpPr>
      <p:sp>
        <p:nvSpPr>
          <p:cNvPr id="256" name="Google Shape;256;p35"/>
          <p:cNvSpPr txBox="1"/>
          <p:nvPr/>
        </p:nvSpPr>
        <p:spPr>
          <a:xfrm>
            <a:off x="0" y="41625"/>
            <a:ext cx="9144000" cy="757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GB" sz="2600">
                <a:latin typeface="Cormorant Infant Medium"/>
                <a:ea typeface="Cormorant Infant Medium"/>
                <a:cs typeface="Cormorant Infant Medium"/>
                <a:sym typeface="Cormorant Infant Medium"/>
              </a:rPr>
              <a:t>PREPARATION FOR</a:t>
            </a:r>
            <a:r>
              <a:rPr lang="en-GB" sz="2600">
                <a:latin typeface="Cormorant Infant Medium"/>
                <a:ea typeface="Cormorant Infant Medium"/>
                <a:cs typeface="Cormorant Infant Medium"/>
                <a:sym typeface="Cormorant Infant Medium"/>
              </a:rPr>
              <a:t> THE TESTS</a:t>
            </a:r>
            <a:endParaRPr sz="2600">
              <a:solidFill>
                <a:srgbClr val="000000"/>
              </a:solidFill>
              <a:latin typeface="Cormorant Infant Medium"/>
              <a:ea typeface="Cormorant Infant Medium"/>
              <a:cs typeface="Cormorant Infant Medium"/>
              <a:sym typeface="Cormorant Infant Medium"/>
            </a:endParaRPr>
          </a:p>
        </p:txBody>
      </p:sp>
      <p:cxnSp>
        <p:nvCxnSpPr>
          <p:cNvPr id="257" name="Google Shape;257;p35"/>
          <p:cNvCxnSpPr/>
          <p:nvPr/>
        </p:nvCxnSpPr>
        <p:spPr>
          <a:xfrm>
            <a:off x="7398200" y="418725"/>
            <a:ext cx="1231200" cy="0"/>
          </a:xfrm>
          <a:prstGeom prst="straightConnector1">
            <a:avLst/>
          </a:prstGeom>
          <a:noFill/>
          <a:ln cap="flat" cmpd="sng" w="76200">
            <a:solidFill>
              <a:srgbClr val="FFD966"/>
            </a:solidFill>
            <a:prstDash val="solid"/>
            <a:round/>
            <a:headEnd len="med" w="med" type="none"/>
            <a:tailEnd len="med" w="med" type="none"/>
          </a:ln>
        </p:spPr>
      </p:cxnSp>
      <p:sp>
        <p:nvSpPr>
          <p:cNvPr id="258" name="Google Shape;258;p35"/>
          <p:cNvSpPr txBox="1"/>
          <p:nvPr/>
        </p:nvSpPr>
        <p:spPr>
          <a:xfrm>
            <a:off x="0" y="646725"/>
            <a:ext cx="914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chemeClr val="dk1"/>
                </a:solidFill>
                <a:latin typeface="Fira Sans Condensed SemiBold"/>
                <a:ea typeface="Fira Sans Condensed SemiBold"/>
                <a:cs typeface="Fira Sans Condensed SemiBold"/>
                <a:sym typeface="Fira Sans Condensed SemiBold"/>
              </a:rPr>
              <a:t>JUST BEFORE  / ON THE DAY OF THE TEST</a:t>
            </a:r>
            <a:endParaRPr sz="1800">
              <a:solidFill>
                <a:schemeClr val="dk1"/>
              </a:solidFill>
              <a:latin typeface="Fira Sans Condensed SemiBold"/>
              <a:ea typeface="Fira Sans Condensed SemiBold"/>
              <a:cs typeface="Fira Sans Condensed SemiBold"/>
              <a:sym typeface="Fira Sans Condensed SemiBold"/>
            </a:endParaRPr>
          </a:p>
        </p:txBody>
      </p:sp>
      <p:cxnSp>
        <p:nvCxnSpPr>
          <p:cNvPr id="259" name="Google Shape;259;p35"/>
          <p:cNvCxnSpPr/>
          <p:nvPr/>
        </p:nvCxnSpPr>
        <p:spPr>
          <a:xfrm>
            <a:off x="586125" y="420375"/>
            <a:ext cx="1231200" cy="0"/>
          </a:xfrm>
          <a:prstGeom prst="straightConnector1">
            <a:avLst/>
          </a:prstGeom>
          <a:noFill/>
          <a:ln cap="flat" cmpd="sng" w="76200">
            <a:solidFill>
              <a:srgbClr val="FFD966"/>
            </a:solidFill>
            <a:prstDash val="solid"/>
            <a:round/>
            <a:headEnd len="med" w="med" type="none"/>
            <a:tailEnd len="med" w="med" type="none"/>
          </a:ln>
        </p:spPr>
      </p:cxnSp>
      <p:sp>
        <p:nvSpPr>
          <p:cNvPr id="260" name="Google Shape;260;p35"/>
          <p:cNvSpPr txBox="1"/>
          <p:nvPr/>
        </p:nvSpPr>
        <p:spPr>
          <a:xfrm>
            <a:off x="388375" y="1216500"/>
            <a:ext cx="8314800" cy="33357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Fira Sans Condensed"/>
              <a:buChar char="●"/>
            </a:pPr>
            <a:r>
              <a:rPr lang="en-GB" sz="1600">
                <a:solidFill>
                  <a:schemeClr val="dk1"/>
                </a:solidFill>
                <a:latin typeface="Fira Sans Condensed"/>
                <a:ea typeface="Fira Sans Condensed"/>
                <a:cs typeface="Fira Sans Condensed"/>
                <a:sym typeface="Fira Sans Condensed"/>
              </a:rPr>
              <a:t>Help students to </a:t>
            </a:r>
            <a:r>
              <a:rPr b="1" lang="en-GB" sz="1600">
                <a:solidFill>
                  <a:schemeClr val="dk1"/>
                </a:solidFill>
                <a:latin typeface="Fira Sans Condensed"/>
                <a:ea typeface="Fira Sans Condensed"/>
                <a:cs typeface="Fira Sans Condensed"/>
                <a:sym typeface="Fira Sans Condensed"/>
              </a:rPr>
              <a:t>check their exam timetable. </a:t>
            </a:r>
            <a:r>
              <a:rPr lang="en-GB" sz="1600">
                <a:solidFill>
                  <a:schemeClr val="dk1"/>
                </a:solidFill>
                <a:latin typeface="Fira Sans Condensed"/>
                <a:ea typeface="Fira Sans Condensed"/>
                <a:cs typeface="Fira Sans Condensed"/>
                <a:sym typeface="Fira Sans Condensed"/>
              </a:rPr>
              <a:t>This will be emailed to them. </a:t>
            </a:r>
            <a:endParaRPr sz="1600">
              <a:solidFill>
                <a:schemeClr val="dk1"/>
              </a:solidFill>
              <a:latin typeface="Fira Sans Condensed"/>
              <a:ea typeface="Fira Sans Condensed"/>
              <a:cs typeface="Fira Sans Condensed"/>
              <a:sym typeface="Fira Sans Condensed"/>
            </a:endParaRPr>
          </a:p>
          <a:p>
            <a:pPr indent="-330200" lvl="0" marL="457200" rtl="0" algn="l">
              <a:lnSpc>
                <a:spcPct val="115000"/>
              </a:lnSpc>
              <a:spcBef>
                <a:spcPts val="1000"/>
              </a:spcBef>
              <a:spcAft>
                <a:spcPts val="0"/>
              </a:spcAft>
              <a:buClr>
                <a:schemeClr val="dk1"/>
              </a:buClr>
              <a:buSzPts val="1600"/>
              <a:buFont typeface="Fira Sans Condensed"/>
              <a:buChar char="●"/>
            </a:pPr>
            <a:r>
              <a:rPr lang="en-GB" sz="1600">
                <a:solidFill>
                  <a:schemeClr val="dk1"/>
                </a:solidFill>
                <a:latin typeface="Fira Sans Condensed"/>
                <a:ea typeface="Fira Sans Condensed"/>
                <a:cs typeface="Fira Sans Condensed"/>
                <a:sym typeface="Fira Sans Condensed"/>
              </a:rPr>
              <a:t>Support them to arrive at school in plenty of time.</a:t>
            </a:r>
            <a:endParaRPr sz="1600">
              <a:solidFill>
                <a:schemeClr val="dk1"/>
              </a:solidFill>
              <a:latin typeface="Fira Sans Condensed"/>
              <a:ea typeface="Fira Sans Condensed"/>
              <a:cs typeface="Fira Sans Condensed"/>
              <a:sym typeface="Fira Sans Condensed"/>
            </a:endParaRPr>
          </a:p>
          <a:p>
            <a:pPr indent="-330200" lvl="0" marL="457200" rtl="0" algn="l">
              <a:lnSpc>
                <a:spcPct val="115000"/>
              </a:lnSpc>
              <a:spcBef>
                <a:spcPts val="1000"/>
              </a:spcBef>
              <a:spcAft>
                <a:spcPts val="0"/>
              </a:spcAft>
              <a:buClr>
                <a:schemeClr val="dk1"/>
              </a:buClr>
              <a:buSzPts val="1600"/>
              <a:buFont typeface="Fira Sans Condensed"/>
              <a:buChar char="●"/>
            </a:pPr>
            <a:r>
              <a:rPr lang="en-GB" sz="1600">
                <a:solidFill>
                  <a:schemeClr val="dk1"/>
                </a:solidFill>
                <a:latin typeface="Fira Sans Condensed"/>
                <a:ea typeface="Fira Sans Condensed"/>
                <a:cs typeface="Fira Sans Condensed"/>
                <a:sym typeface="Fira Sans Condensed"/>
              </a:rPr>
              <a:t>Do a </a:t>
            </a:r>
            <a:r>
              <a:rPr b="1" lang="en-GB" sz="1600">
                <a:solidFill>
                  <a:schemeClr val="dk1"/>
                </a:solidFill>
                <a:latin typeface="Fira Sans Condensed"/>
                <a:ea typeface="Fira Sans Condensed"/>
                <a:cs typeface="Fira Sans Condensed"/>
                <a:sym typeface="Fira Sans Condensed"/>
              </a:rPr>
              <a:t>device check. </a:t>
            </a:r>
            <a:r>
              <a:rPr lang="en-GB" sz="1600">
                <a:solidFill>
                  <a:schemeClr val="dk1"/>
                </a:solidFill>
                <a:latin typeface="Fira Sans Condensed"/>
                <a:ea typeface="Fira Sans Condensed"/>
                <a:cs typeface="Fira Sans Condensed"/>
                <a:sym typeface="Fira Sans Condensed"/>
              </a:rPr>
              <a:t>Make sure device is </a:t>
            </a:r>
            <a:r>
              <a:rPr b="1" lang="en-GB" sz="1600">
                <a:solidFill>
                  <a:srgbClr val="FF0000"/>
                </a:solidFill>
                <a:latin typeface="Fira Sans Condensed"/>
                <a:ea typeface="Fira Sans Condensed"/>
                <a:cs typeface="Fira Sans Condensed"/>
                <a:sym typeface="Fira Sans Condensed"/>
              </a:rPr>
              <a:t>charged </a:t>
            </a:r>
            <a:r>
              <a:rPr lang="en-GB" sz="1600">
                <a:solidFill>
                  <a:schemeClr val="dk1"/>
                </a:solidFill>
                <a:latin typeface="Fira Sans Condensed"/>
                <a:ea typeface="Fira Sans Condensed"/>
                <a:cs typeface="Fira Sans Condensed"/>
                <a:sym typeface="Fira Sans Condensed"/>
              </a:rPr>
              <a:t>and ready to go. </a:t>
            </a:r>
            <a:endParaRPr sz="1600">
              <a:solidFill>
                <a:schemeClr val="dk1"/>
              </a:solidFill>
              <a:latin typeface="Fira Sans Condensed"/>
              <a:ea typeface="Fira Sans Condensed"/>
              <a:cs typeface="Fira Sans Condensed"/>
              <a:sym typeface="Fira Sans Condensed"/>
            </a:endParaRPr>
          </a:p>
          <a:p>
            <a:pPr indent="-330200" lvl="0" marL="457200" rtl="0" algn="l">
              <a:lnSpc>
                <a:spcPct val="115000"/>
              </a:lnSpc>
              <a:spcBef>
                <a:spcPts val="1000"/>
              </a:spcBef>
              <a:spcAft>
                <a:spcPts val="0"/>
              </a:spcAft>
              <a:buClr>
                <a:schemeClr val="dk1"/>
              </a:buClr>
              <a:buSzPts val="1600"/>
              <a:buFont typeface="Fira Sans Condensed"/>
              <a:buChar char="●"/>
            </a:pPr>
            <a:r>
              <a:rPr lang="en-GB" sz="1600">
                <a:solidFill>
                  <a:schemeClr val="dk1"/>
                </a:solidFill>
                <a:latin typeface="Fira Sans Condensed"/>
                <a:ea typeface="Fira Sans Condensed"/>
                <a:cs typeface="Fira Sans Condensed"/>
                <a:sym typeface="Fira Sans Condensed"/>
              </a:rPr>
              <a:t>Check they have anything else they need: </a:t>
            </a:r>
            <a:r>
              <a:rPr b="1" lang="en-GB" sz="1600">
                <a:solidFill>
                  <a:schemeClr val="dk1"/>
                </a:solidFill>
                <a:latin typeface="Fira Sans Condensed"/>
                <a:ea typeface="Fira Sans Condensed"/>
                <a:cs typeface="Fira Sans Condensed"/>
                <a:sym typeface="Fira Sans Condensed"/>
              </a:rPr>
              <a:t>calculator, headphones, drink bottle,</a:t>
            </a:r>
            <a:r>
              <a:rPr lang="en-GB" sz="1600">
                <a:solidFill>
                  <a:schemeClr val="dk1"/>
                </a:solidFill>
                <a:latin typeface="Fira Sans Condensed"/>
                <a:ea typeface="Fira Sans Condensed"/>
                <a:cs typeface="Fira Sans Condensed"/>
                <a:sym typeface="Fira Sans Condensed"/>
              </a:rPr>
              <a:t> etc</a:t>
            </a:r>
            <a:endParaRPr sz="1600">
              <a:solidFill>
                <a:schemeClr val="dk1"/>
              </a:solidFill>
              <a:latin typeface="Fira Sans Condensed"/>
              <a:ea typeface="Fira Sans Condensed"/>
              <a:cs typeface="Fira Sans Condensed"/>
              <a:sym typeface="Fira Sans Condensed"/>
            </a:endParaRPr>
          </a:p>
          <a:p>
            <a:pPr indent="-330200" lvl="0" marL="457200" rtl="0" algn="l">
              <a:lnSpc>
                <a:spcPct val="115000"/>
              </a:lnSpc>
              <a:spcBef>
                <a:spcPts val="1000"/>
              </a:spcBef>
              <a:spcAft>
                <a:spcPts val="0"/>
              </a:spcAft>
              <a:buClr>
                <a:schemeClr val="dk1"/>
              </a:buClr>
              <a:buSzPts val="1600"/>
              <a:buFont typeface="Fira Sans Condensed"/>
              <a:buChar char="●"/>
            </a:pPr>
            <a:r>
              <a:rPr lang="en-GB" sz="1600">
                <a:solidFill>
                  <a:schemeClr val="dk1"/>
                </a:solidFill>
                <a:latin typeface="Fira Sans Condensed"/>
                <a:ea typeface="Fira Sans Condensed"/>
                <a:cs typeface="Fira Sans Condensed"/>
                <a:sym typeface="Fira Sans Condensed"/>
              </a:rPr>
              <a:t>Remind about exam conditions and expectations. </a:t>
            </a:r>
            <a:endParaRPr sz="1600">
              <a:solidFill>
                <a:schemeClr val="dk1"/>
              </a:solidFill>
              <a:latin typeface="Fira Sans Condensed"/>
              <a:ea typeface="Fira Sans Condensed"/>
              <a:cs typeface="Fira Sans Condensed"/>
              <a:sym typeface="Fira Sans Condensed"/>
            </a:endParaRPr>
          </a:p>
          <a:p>
            <a:pPr indent="-330200" lvl="0" marL="457200" rtl="0" algn="l">
              <a:lnSpc>
                <a:spcPct val="115000"/>
              </a:lnSpc>
              <a:spcBef>
                <a:spcPts val="1000"/>
              </a:spcBef>
              <a:spcAft>
                <a:spcPts val="0"/>
              </a:spcAft>
              <a:buClr>
                <a:schemeClr val="dk1"/>
              </a:buClr>
              <a:buSzPts val="1600"/>
              <a:buFont typeface="Fira Sans Condensed"/>
              <a:buChar char="●"/>
            </a:pPr>
            <a:r>
              <a:rPr lang="en-GB" sz="1600">
                <a:solidFill>
                  <a:schemeClr val="dk1"/>
                </a:solidFill>
                <a:latin typeface="Fira Sans Condensed"/>
                <a:ea typeface="Fira Sans Condensed"/>
                <a:cs typeface="Fira Sans Condensed"/>
                <a:sym typeface="Fira Sans Condensed"/>
              </a:rPr>
              <a:t>Support students to get enough sleep and exercise, and that they eat well.</a:t>
            </a:r>
            <a:endParaRPr sz="1600">
              <a:solidFill>
                <a:schemeClr val="dk1"/>
              </a:solidFill>
              <a:latin typeface="Fira Sans Condensed"/>
              <a:ea typeface="Fira Sans Condensed"/>
              <a:cs typeface="Fira Sans Condensed"/>
              <a:sym typeface="Fira Sans Condensed"/>
            </a:endParaRPr>
          </a:p>
          <a:p>
            <a:pPr indent="0" lvl="0" marL="0" rtl="0" algn="l">
              <a:lnSpc>
                <a:spcPct val="115000"/>
              </a:lnSpc>
              <a:spcBef>
                <a:spcPts val="1000"/>
              </a:spcBef>
              <a:spcAft>
                <a:spcPts val="0"/>
              </a:spcAft>
              <a:buNone/>
            </a:pPr>
            <a:r>
              <a:t/>
            </a:r>
            <a:endParaRPr sz="500">
              <a:solidFill>
                <a:schemeClr val="dk1"/>
              </a:solidFill>
              <a:latin typeface="Fira Sans Condensed"/>
              <a:ea typeface="Fira Sans Condensed"/>
              <a:cs typeface="Fira Sans Condensed"/>
              <a:sym typeface="Fira Sans Condensed"/>
            </a:endParaRPr>
          </a:p>
          <a:p>
            <a:pPr indent="0" lvl="0" marL="0" rtl="0" algn="l">
              <a:lnSpc>
                <a:spcPct val="115000"/>
              </a:lnSpc>
              <a:spcBef>
                <a:spcPts val="1000"/>
              </a:spcBef>
              <a:spcAft>
                <a:spcPts val="0"/>
              </a:spcAft>
              <a:buNone/>
            </a:pPr>
            <a:r>
              <a:rPr lang="en-GB" sz="1600">
                <a:solidFill>
                  <a:schemeClr val="dk1"/>
                </a:solidFill>
                <a:latin typeface="Fira Sans Condensed"/>
                <a:ea typeface="Fira Sans Condensed"/>
                <a:cs typeface="Fira Sans Condensed"/>
                <a:sym typeface="Fira Sans Condensed"/>
              </a:rPr>
              <a:t>Students need to check that they can login to NZQA </a:t>
            </a:r>
            <a:r>
              <a:rPr b="1" lang="en-GB" sz="1600">
                <a:solidFill>
                  <a:schemeClr val="dk1"/>
                </a:solidFill>
                <a:latin typeface="Fira Sans Condensed"/>
                <a:ea typeface="Fira Sans Condensed"/>
                <a:cs typeface="Fira Sans Condensed"/>
                <a:sym typeface="Fira Sans Condensed"/>
              </a:rPr>
              <a:t>well in advance of the test</a:t>
            </a:r>
            <a:r>
              <a:rPr lang="en-GB" sz="1600">
                <a:solidFill>
                  <a:schemeClr val="dk1"/>
                </a:solidFill>
                <a:latin typeface="Fira Sans Condensed"/>
                <a:ea typeface="Fira Sans Condensed"/>
                <a:cs typeface="Fira Sans Condensed"/>
                <a:sym typeface="Fira Sans Condensed"/>
              </a:rPr>
              <a:t>. If they have difficulties logging in, they need to contact NZQA directly. </a:t>
            </a:r>
            <a:endParaRPr sz="1600">
              <a:solidFill>
                <a:schemeClr val="dk1"/>
              </a:solidFill>
              <a:latin typeface="Fira Sans Condensed"/>
              <a:ea typeface="Fira Sans Condensed"/>
              <a:cs typeface="Fira Sans Condensed"/>
              <a:sym typeface="Fira Sans Condensed"/>
            </a:endParaRPr>
          </a:p>
          <a:p>
            <a:pPr indent="0" lvl="0" marL="0" rtl="0" algn="l">
              <a:lnSpc>
                <a:spcPct val="115000"/>
              </a:lnSpc>
              <a:spcBef>
                <a:spcPts val="1000"/>
              </a:spcBef>
              <a:spcAft>
                <a:spcPts val="1000"/>
              </a:spcAft>
              <a:buNone/>
            </a:pPr>
            <a:r>
              <a:t/>
            </a:r>
            <a:endParaRPr sz="16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sp>
        <p:nvSpPr>
          <p:cNvPr id="265" name="Google Shape;265;p36"/>
          <p:cNvSpPr/>
          <p:nvPr/>
        </p:nvSpPr>
        <p:spPr>
          <a:xfrm>
            <a:off x="-13350" y="75"/>
            <a:ext cx="3165900" cy="5143500"/>
          </a:xfrm>
          <a:prstGeom prst="rect">
            <a:avLst/>
          </a:prstGeom>
          <a:solidFill>
            <a:srgbClr val="E7E7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66" name="Google Shape;266;p36"/>
          <p:cNvCxnSpPr/>
          <p:nvPr/>
        </p:nvCxnSpPr>
        <p:spPr>
          <a:xfrm>
            <a:off x="3114638" y="5841"/>
            <a:ext cx="0" cy="5131800"/>
          </a:xfrm>
          <a:prstGeom prst="straightConnector1">
            <a:avLst/>
          </a:prstGeom>
          <a:noFill/>
          <a:ln cap="flat" cmpd="sng" w="114300">
            <a:solidFill>
              <a:srgbClr val="FCD537"/>
            </a:solidFill>
            <a:prstDash val="solid"/>
            <a:round/>
            <a:headEnd len="med" w="med" type="none"/>
            <a:tailEnd len="med" w="med" type="none"/>
          </a:ln>
        </p:spPr>
      </p:cxnSp>
      <p:sp>
        <p:nvSpPr>
          <p:cNvPr id="267" name="Google Shape;267;p36"/>
          <p:cNvSpPr txBox="1"/>
          <p:nvPr/>
        </p:nvSpPr>
        <p:spPr>
          <a:xfrm>
            <a:off x="347350" y="408750"/>
            <a:ext cx="2564400" cy="394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chemeClr val="dk1"/>
                </a:solidFill>
                <a:latin typeface="Cormorant Infant Medium"/>
                <a:ea typeface="Cormorant Infant Medium"/>
                <a:cs typeface="Cormorant Infant Medium"/>
                <a:sym typeface="Cormorant Infant Medium"/>
              </a:rPr>
              <a:t>THE NCEA LITERACY AND NUMERACY CO-REQUISITE</a:t>
            </a:r>
            <a:endParaRPr sz="2400">
              <a:solidFill>
                <a:schemeClr val="dk1"/>
              </a:solidFill>
              <a:latin typeface="Cormorant Infant Medium"/>
              <a:ea typeface="Cormorant Infant Medium"/>
              <a:cs typeface="Cormorant Infant Medium"/>
              <a:sym typeface="Cormorant Infant Medium"/>
            </a:endParaRPr>
          </a:p>
          <a:p>
            <a:pPr indent="0" lvl="0" marL="0" rtl="0" algn="l">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rPr b="1" lang="en-GB" sz="2700">
                <a:solidFill>
                  <a:schemeClr val="dk1"/>
                </a:solidFill>
                <a:latin typeface="Fira Sans Condensed"/>
                <a:ea typeface="Fira Sans Condensed"/>
                <a:cs typeface="Fira Sans Condensed"/>
                <a:sym typeface="Fira Sans Condensed"/>
              </a:rPr>
              <a:t>RESULTS</a:t>
            </a:r>
            <a:endParaRPr b="1" sz="27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None/>
            </a:pPr>
            <a:r>
              <a:t/>
            </a:r>
            <a:endParaRPr sz="1100">
              <a:solidFill>
                <a:schemeClr val="dk1"/>
              </a:solidFill>
              <a:latin typeface="Fira Sans Condensed"/>
              <a:ea typeface="Fira Sans Condensed"/>
              <a:cs typeface="Fira Sans Condensed"/>
              <a:sym typeface="Fira Sans Condensed"/>
            </a:endParaRPr>
          </a:p>
        </p:txBody>
      </p:sp>
      <p:sp>
        <p:nvSpPr>
          <p:cNvPr id="268" name="Google Shape;268;p36"/>
          <p:cNvSpPr txBox="1"/>
          <p:nvPr/>
        </p:nvSpPr>
        <p:spPr>
          <a:xfrm>
            <a:off x="3317550" y="180150"/>
            <a:ext cx="5617200" cy="443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chemeClr val="dk1"/>
                </a:solidFill>
                <a:latin typeface="Fira Sans Condensed"/>
                <a:ea typeface="Fira Sans Condensed"/>
                <a:cs typeface="Fira Sans Condensed"/>
                <a:sym typeface="Fira Sans Condensed"/>
              </a:rPr>
              <a:t>Does Wellington College receive the student tests and feedback?</a:t>
            </a:r>
            <a:endParaRPr b="1">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lang="en-GB">
                <a:solidFill>
                  <a:schemeClr val="dk1"/>
                </a:solidFill>
                <a:latin typeface="Fira Sans Condensed"/>
                <a:ea typeface="Fira Sans Condensed"/>
                <a:cs typeface="Fira Sans Condensed"/>
                <a:sym typeface="Fira Sans Condensed"/>
              </a:rPr>
              <a:t>We only receive a consolidated feedback report. We do not get any test papers returned to us, nor do we see the feedback given to students on their NZQA Login page.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lang="en-GB">
                <a:solidFill>
                  <a:schemeClr val="dk1"/>
                </a:solidFill>
                <a:latin typeface="Fira Sans Condensed"/>
                <a:ea typeface="Fira Sans Condensed"/>
                <a:cs typeface="Fira Sans Condensed"/>
                <a:sym typeface="Fira Sans Condensed"/>
              </a:rPr>
              <a:t>Like with other NZQA externals,</a:t>
            </a:r>
            <a:r>
              <a:rPr b="1" lang="en-GB">
                <a:solidFill>
                  <a:schemeClr val="dk1"/>
                </a:solidFill>
                <a:latin typeface="Fira Sans Condensed"/>
                <a:ea typeface="Fira Sans Condensed"/>
                <a:cs typeface="Fira Sans Condensed"/>
                <a:sym typeface="Fira Sans Condensed"/>
              </a:rPr>
              <a:t> students need to login to NZQA to see the results. </a:t>
            </a:r>
            <a:r>
              <a:rPr lang="en-GB">
                <a:solidFill>
                  <a:schemeClr val="dk1"/>
                </a:solidFill>
                <a:latin typeface="Fira Sans Condensed"/>
                <a:ea typeface="Fira Sans Condensed"/>
                <a:cs typeface="Fira Sans Condensed"/>
                <a:sym typeface="Fira Sans Condensed"/>
              </a:rPr>
              <a:t>We hope these will be available in December.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Fira Sans Condensed"/>
                <a:ea typeface="Fira Sans Condensed"/>
                <a:cs typeface="Fira Sans Condensed"/>
                <a:sym typeface="Fira Sans Condensed"/>
              </a:rPr>
              <a:t>Students who don’t pass receive a brief feedback report highlighting their strengths and weaknesses.</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b="1" lang="en-GB">
                <a:solidFill>
                  <a:schemeClr val="dk1"/>
                </a:solidFill>
                <a:latin typeface="Fira Sans Condensed"/>
                <a:ea typeface="Fira Sans Condensed"/>
                <a:cs typeface="Fira Sans Condensed"/>
                <a:sym typeface="Fira Sans Condensed"/>
              </a:rPr>
              <a:t>What if my child attains Not Achieved grades?</a:t>
            </a:r>
            <a:endParaRPr b="1">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b="1">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Fira Sans Condensed"/>
                <a:ea typeface="Fira Sans Condensed"/>
                <a:cs typeface="Fira Sans Condensed"/>
                <a:sym typeface="Fira Sans Condensed"/>
              </a:rPr>
              <a:t>There is no maximum number of times a student can sit the Common Assessment Activities. If a student does not pass one or more of the assessments, they will be able to resit these at the next available opportunity. They will only need to resit the tests they did not pass.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2" name="Shape 272"/>
        <p:cNvGrpSpPr/>
        <p:nvPr/>
      </p:nvGrpSpPr>
      <p:grpSpPr>
        <a:xfrm>
          <a:off x="0" y="0"/>
          <a:ext cx="0" cy="0"/>
          <a:chOff x="0" y="0"/>
          <a:chExt cx="0" cy="0"/>
        </a:xfrm>
      </p:grpSpPr>
      <p:sp>
        <p:nvSpPr>
          <p:cNvPr id="273" name="Google Shape;273;p37"/>
          <p:cNvSpPr/>
          <p:nvPr/>
        </p:nvSpPr>
        <p:spPr>
          <a:xfrm>
            <a:off x="-13350" y="75"/>
            <a:ext cx="3165900" cy="5143500"/>
          </a:xfrm>
          <a:prstGeom prst="rect">
            <a:avLst/>
          </a:prstGeom>
          <a:solidFill>
            <a:srgbClr val="E7E7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274" name="Google Shape;274;p37"/>
          <p:cNvCxnSpPr/>
          <p:nvPr/>
        </p:nvCxnSpPr>
        <p:spPr>
          <a:xfrm>
            <a:off x="3114638" y="5841"/>
            <a:ext cx="0" cy="5131800"/>
          </a:xfrm>
          <a:prstGeom prst="straightConnector1">
            <a:avLst/>
          </a:prstGeom>
          <a:noFill/>
          <a:ln cap="flat" cmpd="sng" w="114300">
            <a:solidFill>
              <a:srgbClr val="FCD537"/>
            </a:solidFill>
            <a:prstDash val="solid"/>
            <a:round/>
            <a:headEnd len="med" w="med" type="none"/>
            <a:tailEnd len="med" w="med" type="none"/>
          </a:ln>
        </p:spPr>
      </p:cxnSp>
      <p:sp>
        <p:nvSpPr>
          <p:cNvPr id="275" name="Google Shape;275;p37"/>
          <p:cNvSpPr txBox="1"/>
          <p:nvPr/>
        </p:nvSpPr>
        <p:spPr>
          <a:xfrm>
            <a:off x="347350" y="408750"/>
            <a:ext cx="2564400" cy="394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chemeClr val="dk1"/>
                </a:solidFill>
                <a:latin typeface="Cormorant Infant Medium"/>
                <a:ea typeface="Cormorant Infant Medium"/>
                <a:cs typeface="Cormorant Infant Medium"/>
                <a:sym typeface="Cormorant Infant Medium"/>
              </a:rPr>
              <a:t>THE NCEA LITERACY AND NUMERACY CO-REQUISITE</a:t>
            </a:r>
            <a:endParaRPr sz="2400">
              <a:solidFill>
                <a:schemeClr val="dk1"/>
              </a:solidFill>
              <a:latin typeface="Cormorant Infant Medium"/>
              <a:ea typeface="Cormorant Infant Medium"/>
              <a:cs typeface="Cormorant Infant Medium"/>
              <a:sym typeface="Cormorant Infant Medium"/>
            </a:endParaRPr>
          </a:p>
          <a:p>
            <a:pPr indent="0" lvl="0" marL="0" rtl="0" algn="l">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rPr b="1" lang="en-GB" sz="2700">
                <a:solidFill>
                  <a:schemeClr val="dk1"/>
                </a:solidFill>
                <a:latin typeface="Fira Sans Condensed"/>
                <a:ea typeface="Fira Sans Condensed"/>
                <a:cs typeface="Fira Sans Condensed"/>
                <a:sym typeface="Fira Sans Condensed"/>
              </a:rPr>
              <a:t>READINESS</a:t>
            </a:r>
            <a:endParaRPr b="1" sz="27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None/>
            </a:pPr>
            <a:r>
              <a:t/>
            </a:r>
            <a:endParaRPr sz="1100">
              <a:solidFill>
                <a:schemeClr val="dk1"/>
              </a:solidFill>
              <a:latin typeface="Fira Sans Condensed"/>
              <a:ea typeface="Fira Sans Condensed"/>
              <a:cs typeface="Fira Sans Condensed"/>
              <a:sym typeface="Fira Sans Condensed"/>
            </a:endParaRPr>
          </a:p>
        </p:txBody>
      </p:sp>
      <p:sp>
        <p:nvSpPr>
          <p:cNvPr id="276" name="Google Shape;276;p37"/>
          <p:cNvSpPr txBox="1"/>
          <p:nvPr/>
        </p:nvSpPr>
        <p:spPr>
          <a:xfrm>
            <a:off x="3317550" y="43200"/>
            <a:ext cx="5617200" cy="488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a:solidFill>
                  <a:schemeClr val="dk1"/>
                </a:solidFill>
                <a:latin typeface="Fira Sans Condensed"/>
                <a:ea typeface="Fira Sans Condensed"/>
                <a:cs typeface="Fira Sans Condensed"/>
                <a:sym typeface="Fira Sans Condensed"/>
              </a:rPr>
              <a:t>Who can I contact if I have concerns about my child’s progress towards these tests</a:t>
            </a:r>
            <a:r>
              <a:rPr b="1" lang="en-GB">
                <a:solidFill>
                  <a:schemeClr val="dk1"/>
                </a:solidFill>
                <a:latin typeface="Fira Sans Condensed"/>
                <a:ea typeface="Fira Sans Condensed"/>
                <a:cs typeface="Fira Sans Condensed"/>
                <a:sym typeface="Fira Sans Condensed"/>
              </a:rPr>
              <a:t>?</a:t>
            </a:r>
            <a:endParaRPr b="1">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Their Maths or English teacher</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The HOD of Maths or English</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The SLT responsible for administering the co-reqs:</a:t>
            </a:r>
            <a:endParaRPr>
              <a:solidFill>
                <a:schemeClr val="dk1"/>
              </a:solidFill>
              <a:latin typeface="Fira Sans Condensed"/>
              <a:ea typeface="Fira Sans Condensed"/>
              <a:cs typeface="Fira Sans Condensed"/>
              <a:sym typeface="Fira Sans Condensed"/>
            </a:endParaRPr>
          </a:p>
          <a:p>
            <a:pPr indent="-317500" lvl="1" marL="9144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Serena Lawrence</a:t>
            </a:r>
            <a:endParaRPr>
              <a:solidFill>
                <a:schemeClr val="dk1"/>
              </a:solidFill>
              <a:latin typeface="Fira Sans Condensed"/>
              <a:ea typeface="Fira Sans Condensed"/>
              <a:cs typeface="Fira Sans Condensed"/>
              <a:sym typeface="Fira Sans Condensed"/>
            </a:endParaRPr>
          </a:p>
          <a:p>
            <a:pPr indent="-317500" lvl="1" marL="9144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Jenna Vreeburg</a:t>
            </a:r>
            <a:endParaRPr>
              <a:solidFill>
                <a:schemeClr val="dk1"/>
              </a:solidFill>
              <a:latin typeface="Fira Sans Condensed"/>
              <a:ea typeface="Fira Sans Condensed"/>
              <a:cs typeface="Fira Sans Condensed"/>
              <a:sym typeface="Fira Sans Condensed"/>
            </a:endParaRPr>
          </a:p>
          <a:p>
            <a:pPr indent="-317500" lvl="1" marL="9144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Luci Lendrum</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Learning support (Deb Marshal, or senco@wc.school.nz)</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b="1" lang="en-GB">
                <a:solidFill>
                  <a:schemeClr val="dk1"/>
                </a:solidFill>
                <a:latin typeface="Fira Sans Condensed"/>
                <a:ea typeface="Fira Sans Condensed"/>
                <a:cs typeface="Fira Sans Condensed"/>
                <a:sym typeface="Fira Sans Condensed"/>
              </a:rPr>
              <a:t>What if my child is not ready?</a:t>
            </a:r>
            <a:endParaRPr b="1">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lang="en-GB">
                <a:solidFill>
                  <a:schemeClr val="dk1"/>
                </a:solidFill>
                <a:latin typeface="Fira Sans Condensed"/>
                <a:ea typeface="Fira Sans Condensed"/>
                <a:cs typeface="Fira Sans Condensed"/>
                <a:sym typeface="Fira Sans Condensed"/>
              </a:rPr>
              <a:t>There is no problem at all with choosing to sit the tests at a later date. We also have a small number of students who are using L1 standards to gain the required credits (note this is not possible after 2025).</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b="1" lang="en-GB">
                <a:solidFill>
                  <a:schemeClr val="dk1"/>
                </a:solidFill>
                <a:latin typeface="Fira Sans Condensed"/>
                <a:ea typeface="Fira Sans Condensed"/>
                <a:cs typeface="Fira Sans Condensed"/>
                <a:sym typeface="Fira Sans Condensed"/>
              </a:rPr>
              <a:t>What if my child needs special assessment conditions?</a:t>
            </a:r>
            <a:endParaRPr b="1">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lang="en-GB">
                <a:solidFill>
                  <a:schemeClr val="dk1"/>
                </a:solidFill>
                <a:latin typeface="Fira Sans Condensed"/>
                <a:ea typeface="Fira Sans Condensed"/>
                <a:cs typeface="Fira Sans Condensed"/>
                <a:sym typeface="Fira Sans Condensed"/>
              </a:rPr>
              <a:t>Remember that there is no time limit, and all students can use assistive technology in the Writing and Numeracy tests. If you think your child needs support beyond this such as an exam assistant, contact Learning Support.</a:t>
            </a:r>
            <a:endParaRPr>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80" name="Shape 280"/>
        <p:cNvGrpSpPr/>
        <p:nvPr/>
      </p:nvGrpSpPr>
      <p:grpSpPr>
        <a:xfrm>
          <a:off x="0" y="0"/>
          <a:ext cx="0" cy="0"/>
          <a:chOff x="0" y="0"/>
          <a:chExt cx="0" cy="0"/>
        </a:xfrm>
      </p:grpSpPr>
      <p:cxnSp>
        <p:nvCxnSpPr>
          <p:cNvPr id="281" name="Google Shape;281;p38"/>
          <p:cNvCxnSpPr/>
          <p:nvPr/>
        </p:nvCxnSpPr>
        <p:spPr>
          <a:xfrm>
            <a:off x="340350" y="194793"/>
            <a:ext cx="8400" cy="826800"/>
          </a:xfrm>
          <a:prstGeom prst="straightConnector1">
            <a:avLst/>
          </a:prstGeom>
          <a:noFill/>
          <a:ln cap="flat" cmpd="sng" w="76200">
            <a:solidFill>
              <a:srgbClr val="F1C232"/>
            </a:solidFill>
            <a:prstDash val="solid"/>
            <a:round/>
            <a:headEnd len="med" w="med" type="none"/>
            <a:tailEnd len="med" w="med" type="none"/>
          </a:ln>
        </p:spPr>
      </p:cxnSp>
      <p:sp>
        <p:nvSpPr>
          <p:cNvPr id="282" name="Google Shape;282;p38"/>
          <p:cNvSpPr txBox="1"/>
          <p:nvPr/>
        </p:nvSpPr>
        <p:spPr>
          <a:xfrm>
            <a:off x="428450" y="243793"/>
            <a:ext cx="8202300" cy="757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None/>
            </a:pPr>
            <a:r>
              <a:rPr lang="en-GB" sz="3100">
                <a:latin typeface="Cormorant Garamond Medium"/>
                <a:ea typeface="Cormorant Garamond Medium"/>
                <a:cs typeface="Cormorant Garamond Medium"/>
                <a:sym typeface="Cormorant Garamond Medium"/>
              </a:rPr>
              <a:t>NCEA CO-REQUISITE SUMMARY</a:t>
            </a:r>
            <a:endParaRPr sz="3100">
              <a:solidFill>
                <a:srgbClr val="000000"/>
              </a:solidFill>
              <a:latin typeface="Cormorant Garamond Medium"/>
              <a:ea typeface="Cormorant Garamond Medium"/>
              <a:cs typeface="Cormorant Garamond Medium"/>
              <a:sym typeface="Cormorant Garamond Medium"/>
            </a:endParaRPr>
          </a:p>
        </p:txBody>
      </p:sp>
      <p:pic>
        <p:nvPicPr>
          <p:cNvPr id="283" name="Google Shape;283;p38"/>
          <p:cNvPicPr preferRelativeResize="0"/>
          <p:nvPr/>
        </p:nvPicPr>
        <p:blipFill>
          <a:blip r:embed="rId3">
            <a:alphaModFix/>
          </a:blip>
          <a:stretch>
            <a:fillRect/>
          </a:stretch>
        </p:blipFill>
        <p:spPr>
          <a:xfrm>
            <a:off x="8363900" y="172850"/>
            <a:ext cx="571650" cy="855501"/>
          </a:xfrm>
          <a:prstGeom prst="rect">
            <a:avLst/>
          </a:prstGeom>
          <a:noFill/>
          <a:ln>
            <a:noFill/>
          </a:ln>
        </p:spPr>
      </p:pic>
      <p:sp>
        <p:nvSpPr>
          <p:cNvPr id="284" name="Google Shape;284;p38"/>
          <p:cNvSpPr txBox="1"/>
          <p:nvPr>
            <p:ph idx="1" type="subTitle"/>
          </p:nvPr>
        </p:nvSpPr>
        <p:spPr>
          <a:xfrm>
            <a:off x="357750" y="1269300"/>
            <a:ext cx="8428500" cy="2376600"/>
          </a:xfrm>
          <a:prstGeom prst="rect">
            <a:avLst/>
          </a:prstGeom>
        </p:spPr>
        <p:txBody>
          <a:bodyPr anchorCtr="0" anchor="t" bIns="91425" lIns="91425" spcFirstLastPara="1" rIns="91425" wrap="square" tIns="91425">
            <a:noAutofit/>
          </a:bodyPr>
          <a:lstStyle/>
          <a:p>
            <a:pPr indent="-317500" lvl="0" marL="457200" rtl="0" algn="l">
              <a:lnSpc>
                <a:spcPct val="122000"/>
              </a:lnSpc>
              <a:spcBef>
                <a:spcPts val="0"/>
              </a:spcBef>
              <a:spcAft>
                <a:spcPts val="0"/>
              </a:spcAft>
              <a:buClr>
                <a:schemeClr val="dk1"/>
              </a:buClr>
              <a:buSzPts val="1400"/>
              <a:buFont typeface="Fira Sans Condensed"/>
              <a:buChar char="●"/>
            </a:pPr>
            <a:r>
              <a:rPr b="1" lang="en-GB" sz="1400">
                <a:solidFill>
                  <a:schemeClr val="dk1"/>
                </a:solidFill>
                <a:latin typeface="Fira Sans Condensed"/>
                <a:ea typeface="Fira Sans Condensed"/>
                <a:cs typeface="Fira Sans Condensed"/>
                <a:sym typeface="Fira Sans Condensed"/>
              </a:rPr>
              <a:t>Learners will only be </a:t>
            </a:r>
            <a:r>
              <a:rPr b="1" lang="en-GB" sz="1400">
                <a:solidFill>
                  <a:srgbClr val="F1C232"/>
                </a:solidFill>
                <a:latin typeface="Fira Sans Condensed"/>
                <a:ea typeface="Fira Sans Condensed"/>
                <a:cs typeface="Fira Sans Condensed"/>
                <a:sym typeface="Fira Sans Condensed"/>
              </a:rPr>
              <a:t>awarded</a:t>
            </a:r>
            <a:r>
              <a:rPr b="1" lang="en-GB" sz="1400">
                <a:solidFill>
                  <a:schemeClr val="dk1"/>
                </a:solidFill>
                <a:latin typeface="Fira Sans Condensed"/>
                <a:ea typeface="Fira Sans Condensed"/>
                <a:cs typeface="Fira Sans Condensed"/>
                <a:sym typeface="Fira Sans Condensed"/>
              </a:rPr>
              <a:t> an NCEA qualification once they have met the co-requisite. </a:t>
            </a:r>
            <a:r>
              <a:rPr lang="en-GB" sz="1400">
                <a:solidFill>
                  <a:schemeClr val="dk1"/>
                </a:solidFill>
                <a:latin typeface="Fira Sans Condensed"/>
                <a:ea typeface="Fira Sans Condensed"/>
                <a:cs typeface="Fira Sans Condensed"/>
                <a:sym typeface="Fira Sans Condensed"/>
              </a:rPr>
              <a:t>In the meantime, they can continue earning credits towards their qualification.</a:t>
            </a:r>
            <a:endParaRPr sz="1400">
              <a:solidFill>
                <a:schemeClr val="dk1"/>
              </a:solidFill>
              <a:latin typeface="Fira Sans Condensed"/>
              <a:ea typeface="Fira Sans Condensed"/>
              <a:cs typeface="Fira Sans Condensed"/>
              <a:sym typeface="Fira Sans Condensed"/>
            </a:endParaRPr>
          </a:p>
          <a:p>
            <a:pPr indent="-317500" lvl="0" marL="457200" rtl="0" algn="l">
              <a:lnSpc>
                <a:spcPct val="122000"/>
              </a:lnSpc>
              <a:spcBef>
                <a:spcPts val="0"/>
              </a:spcBef>
              <a:spcAft>
                <a:spcPts val="0"/>
              </a:spcAft>
              <a:buClr>
                <a:schemeClr val="dk1"/>
              </a:buClr>
              <a:buSzPts val="1400"/>
              <a:buFont typeface="Fira Sans Condensed"/>
              <a:buChar char="●"/>
            </a:pPr>
            <a:r>
              <a:rPr lang="en-GB" sz="1400">
                <a:solidFill>
                  <a:schemeClr val="dk1"/>
                </a:solidFill>
                <a:latin typeface="Fira Sans Condensed"/>
                <a:ea typeface="Fira Sans Condensed"/>
                <a:cs typeface="Fira Sans Condensed"/>
                <a:sym typeface="Fira Sans Condensed"/>
              </a:rPr>
              <a:t>The co-requisite is assessed via a digital exam. It happens in the middle of the year, but is marked externally by NZQA.</a:t>
            </a:r>
            <a:endParaRPr sz="1400">
              <a:solidFill>
                <a:schemeClr val="dk1"/>
              </a:solidFill>
              <a:latin typeface="Fira Sans Condensed"/>
              <a:ea typeface="Fira Sans Condensed"/>
              <a:cs typeface="Fira Sans Condensed"/>
              <a:sym typeface="Fira Sans Condensed"/>
            </a:endParaRPr>
          </a:p>
          <a:p>
            <a:pPr indent="-317500" lvl="0" marL="457200" rtl="0" algn="l">
              <a:lnSpc>
                <a:spcPct val="122000"/>
              </a:lnSpc>
              <a:spcBef>
                <a:spcPts val="0"/>
              </a:spcBef>
              <a:spcAft>
                <a:spcPts val="0"/>
              </a:spcAft>
              <a:buClr>
                <a:schemeClr val="dk1"/>
              </a:buClr>
              <a:buSzPts val="1400"/>
              <a:buFont typeface="Fira Sans Condensed"/>
              <a:buChar char="●"/>
            </a:pPr>
            <a:r>
              <a:rPr lang="en-GB" sz="1400">
                <a:solidFill>
                  <a:schemeClr val="dk1"/>
                </a:solidFill>
                <a:latin typeface="Fira Sans Condensed"/>
                <a:ea typeface="Fira Sans Condensed"/>
                <a:cs typeface="Fira Sans Condensed"/>
                <a:sym typeface="Fira Sans Condensed"/>
              </a:rPr>
              <a:t>Learners only need to complete the co-requisite once (but can attempt it as many times as they need to.)</a:t>
            </a:r>
            <a:endParaRPr sz="1400">
              <a:solidFill>
                <a:schemeClr val="dk1"/>
              </a:solidFill>
              <a:latin typeface="Fira Sans Condensed"/>
              <a:ea typeface="Fira Sans Condensed"/>
              <a:cs typeface="Fira Sans Condensed"/>
              <a:sym typeface="Fira Sans Condensed"/>
            </a:endParaRPr>
          </a:p>
          <a:p>
            <a:pPr indent="-317500" lvl="0" marL="457200" rtl="0" algn="l">
              <a:lnSpc>
                <a:spcPct val="122000"/>
              </a:lnSpc>
              <a:spcBef>
                <a:spcPts val="0"/>
              </a:spcBef>
              <a:spcAft>
                <a:spcPts val="0"/>
              </a:spcAft>
              <a:buClr>
                <a:schemeClr val="dk1"/>
              </a:buClr>
              <a:buSzPts val="1400"/>
              <a:buFont typeface="Fira Sans Condensed"/>
              <a:buChar char="●"/>
            </a:pPr>
            <a:r>
              <a:rPr lang="en-GB" sz="1400">
                <a:solidFill>
                  <a:schemeClr val="dk1"/>
                </a:solidFill>
                <a:latin typeface="Fira Sans Condensed"/>
                <a:ea typeface="Fira Sans Condensed"/>
                <a:cs typeface="Fira Sans Condensed"/>
                <a:sym typeface="Fira Sans Condensed"/>
              </a:rPr>
              <a:t>There is no time limit and </a:t>
            </a:r>
            <a:r>
              <a:rPr lang="en-GB" sz="1400">
                <a:solidFill>
                  <a:schemeClr val="dk1"/>
                </a:solidFill>
                <a:latin typeface="Fira Sans Condensed"/>
                <a:ea typeface="Fira Sans Condensed"/>
                <a:cs typeface="Fira Sans Condensed"/>
                <a:sym typeface="Fira Sans Condensed"/>
              </a:rPr>
              <a:t>learners have full access to SACs if needed </a:t>
            </a:r>
            <a:endParaRPr sz="1400">
              <a:solidFill>
                <a:schemeClr val="dk1"/>
              </a:solidFill>
              <a:latin typeface="Fira Sans Condensed"/>
              <a:ea typeface="Fira Sans Condensed"/>
              <a:cs typeface="Fira Sans Condensed"/>
              <a:sym typeface="Fira Sans Condensed"/>
            </a:endParaRPr>
          </a:p>
          <a:p>
            <a:pPr indent="-317500" lvl="0" marL="457200" rtl="0" algn="l">
              <a:lnSpc>
                <a:spcPct val="122000"/>
              </a:lnSpc>
              <a:spcBef>
                <a:spcPts val="0"/>
              </a:spcBef>
              <a:spcAft>
                <a:spcPts val="0"/>
              </a:spcAft>
              <a:buClr>
                <a:schemeClr val="dk1"/>
              </a:buClr>
              <a:buSzPts val="1400"/>
              <a:buFont typeface="Fira Sans Condensed"/>
              <a:buChar char="●"/>
            </a:pPr>
            <a:r>
              <a:rPr lang="en-GB" sz="1400">
                <a:solidFill>
                  <a:schemeClr val="dk1"/>
                </a:solidFill>
                <a:latin typeface="Fira Sans Condensed"/>
                <a:ea typeface="Fira Sans Condensed"/>
                <a:cs typeface="Fira Sans Condensed"/>
                <a:sym typeface="Fira Sans Condensed"/>
              </a:rPr>
              <a:t>We are carefully monitoring and supporting students, and will be in touch if we have concerns</a:t>
            </a:r>
            <a:endParaRPr sz="1400">
              <a:solidFill>
                <a:schemeClr val="dk1"/>
              </a:solidFill>
              <a:latin typeface="Fira Sans Condensed"/>
              <a:ea typeface="Fira Sans Condensed"/>
              <a:cs typeface="Fira Sans Condensed"/>
              <a:sym typeface="Fira Sans Condensed"/>
            </a:endParaRPr>
          </a:p>
          <a:p>
            <a:pPr indent="-317500" lvl="0" marL="457200" rtl="0" algn="l">
              <a:lnSpc>
                <a:spcPct val="122000"/>
              </a:lnSpc>
              <a:spcBef>
                <a:spcPts val="0"/>
              </a:spcBef>
              <a:spcAft>
                <a:spcPts val="1000"/>
              </a:spcAft>
              <a:buClr>
                <a:schemeClr val="dk1"/>
              </a:buClr>
              <a:buSzPts val="1400"/>
              <a:buFont typeface="Fira Sans Condensed"/>
              <a:buChar char="●"/>
            </a:pPr>
            <a:r>
              <a:rPr lang="en-GB" sz="1400">
                <a:solidFill>
                  <a:schemeClr val="dk1"/>
                </a:solidFill>
                <a:latin typeface="Fira Sans Condensed"/>
                <a:ea typeface="Fira Sans Condensed"/>
                <a:cs typeface="Fira Sans Condensed"/>
                <a:sym typeface="Fira Sans Condensed"/>
              </a:rPr>
              <a:t>Business as usual - no time off is needed to ‘study’ for these tests</a:t>
            </a:r>
            <a:endParaRPr sz="1400">
              <a:solidFill>
                <a:schemeClr val="dk1"/>
              </a:solidFill>
              <a:latin typeface="Fira Sans Condensed"/>
              <a:ea typeface="Fira Sans Condensed"/>
              <a:cs typeface="Fira Sans Condensed"/>
              <a:sym typeface="Fira Sans Condensed"/>
            </a:endParaRPr>
          </a:p>
        </p:txBody>
      </p:sp>
      <p:pic>
        <p:nvPicPr>
          <p:cNvPr id="285" name="Google Shape;285;p38"/>
          <p:cNvPicPr preferRelativeResize="0"/>
          <p:nvPr/>
        </p:nvPicPr>
        <p:blipFill>
          <a:blip r:embed="rId4">
            <a:alphaModFix/>
          </a:blip>
          <a:stretch>
            <a:fillRect/>
          </a:stretch>
        </p:blipFill>
        <p:spPr>
          <a:xfrm>
            <a:off x="1072513" y="3645900"/>
            <a:ext cx="6998976" cy="1394025"/>
          </a:xfrm>
          <a:prstGeom prst="rect">
            <a:avLst/>
          </a:prstGeom>
          <a:noFill/>
          <a:ln>
            <a:noFill/>
          </a:ln>
        </p:spPr>
      </p:pic>
      <p:sp>
        <p:nvSpPr>
          <p:cNvPr id="286" name="Google Shape;286;p38"/>
          <p:cNvSpPr/>
          <p:nvPr/>
        </p:nvSpPr>
        <p:spPr>
          <a:xfrm>
            <a:off x="1228900" y="3857625"/>
            <a:ext cx="822000" cy="195300"/>
          </a:xfrm>
          <a:prstGeom prst="rect">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7" name="Google Shape;287;p38"/>
          <p:cNvSpPr/>
          <p:nvPr/>
        </p:nvSpPr>
        <p:spPr>
          <a:xfrm>
            <a:off x="4539446" y="3816925"/>
            <a:ext cx="270600" cy="244200"/>
          </a:xfrm>
          <a:prstGeom prst="rect">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88" name="Google Shape;288;p38"/>
          <p:cNvSpPr/>
          <p:nvPr/>
        </p:nvSpPr>
        <p:spPr>
          <a:xfrm>
            <a:off x="7642000" y="3808800"/>
            <a:ext cx="341700" cy="195300"/>
          </a:xfrm>
          <a:prstGeom prst="rect">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4">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292" name="Shape 292"/>
        <p:cNvGrpSpPr/>
        <p:nvPr/>
      </p:nvGrpSpPr>
      <p:grpSpPr>
        <a:xfrm>
          <a:off x="0" y="0"/>
          <a:ext cx="0" cy="0"/>
          <a:chOff x="0" y="0"/>
          <a:chExt cx="0" cy="0"/>
        </a:xfrm>
      </p:grpSpPr>
      <p:sp>
        <p:nvSpPr>
          <p:cNvPr id="293" name="Google Shape;293;p39"/>
          <p:cNvSpPr txBox="1"/>
          <p:nvPr/>
        </p:nvSpPr>
        <p:spPr>
          <a:xfrm>
            <a:off x="0" y="41625"/>
            <a:ext cx="9144000" cy="757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GB" sz="2600">
                <a:latin typeface="Cormorant Infant Medium"/>
                <a:ea typeface="Cormorant Infant Medium"/>
                <a:cs typeface="Cormorant Infant Medium"/>
                <a:sym typeface="Cormorant Infant Medium"/>
              </a:rPr>
              <a:t>ACCESSING PAST PAPERS FOR PARENTS</a:t>
            </a:r>
            <a:endParaRPr sz="2600">
              <a:solidFill>
                <a:srgbClr val="000000"/>
              </a:solidFill>
              <a:latin typeface="Cormorant Infant Medium"/>
              <a:ea typeface="Cormorant Infant Medium"/>
              <a:cs typeface="Cormorant Infant Medium"/>
              <a:sym typeface="Cormorant Infant Medium"/>
            </a:endParaRPr>
          </a:p>
        </p:txBody>
      </p:sp>
      <p:cxnSp>
        <p:nvCxnSpPr>
          <p:cNvPr id="294" name="Google Shape;294;p39"/>
          <p:cNvCxnSpPr/>
          <p:nvPr/>
        </p:nvCxnSpPr>
        <p:spPr>
          <a:xfrm>
            <a:off x="7779200" y="418725"/>
            <a:ext cx="1231200" cy="0"/>
          </a:xfrm>
          <a:prstGeom prst="straightConnector1">
            <a:avLst/>
          </a:prstGeom>
          <a:noFill/>
          <a:ln cap="flat" cmpd="sng" w="76200">
            <a:solidFill>
              <a:srgbClr val="FFD966"/>
            </a:solidFill>
            <a:prstDash val="solid"/>
            <a:round/>
            <a:headEnd len="med" w="med" type="none"/>
            <a:tailEnd len="med" w="med" type="none"/>
          </a:ln>
        </p:spPr>
      </p:cxnSp>
      <p:sp>
        <p:nvSpPr>
          <p:cNvPr id="295" name="Google Shape;295;p39"/>
          <p:cNvSpPr txBox="1"/>
          <p:nvPr/>
        </p:nvSpPr>
        <p:spPr>
          <a:xfrm>
            <a:off x="4478025" y="1571950"/>
            <a:ext cx="4350900" cy="318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500">
                <a:solidFill>
                  <a:schemeClr val="dk1"/>
                </a:solidFill>
                <a:latin typeface="Fira Sans Condensed"/>
                <a:ea typeface="Fira Sans Condensed"/>
                <a:cs typeface="Fira Sans Condensed"/>
                <a:sym typeface="Fira Sans Condensed"/>
              </a:rPr>
              <a:t>Select your desired assessment and ‘Level 1’</a:t>
            </a:r>
            <a:endParaRPr sz="15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5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lang="en-GB" sz="1500">
                <a:solidFill>
                  <a:schemeClr val="dk1"/>
                </a:solidFill>
                <a:latin typeface="Fira Sans Condensed"/>
                <a:ea typeface="Fira Sans Condensed"/>
                <a:cs typeface="Fira Sans Condensed"/>
                <a:sym typeface="Fira Sans Condensed"/>
              </a:rPr>
              <a:t>Enter past assessment.</a:t>
            </a:r>
            <a:endParaRPr sz="15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1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lang="en-GB" sz="1500">
                <a:solidFill>
                  <a:schemeClr val="dk1"/>
                </a:solidFill>
                <a:latin typeface="Fira Sans Condensed"/>
                <a:ea typeface="Fira Sans Condensed"/>
                <a:cs typeface="Fira Sans Condensed"/>
                <a:sym typeface="Fira Sans Condensed"/>
              </a:rPr>
              <a:t>When prompted:</a:t>
            </a:r>
            <a:endParaRPr sz="1500">
              <a:solidFill>
                <a:schemeClr val="dk1"/>
              </a:solidFill>
              <a:latin typeface="Fira Sans Condensed"/>
              <a:ea typeface="Fira Sans Condensed"/>
              <a:cs typeface="Fira Sans Condensed"/>
              <a:sym typeface="Fira Sans Condensed"/>
            </a:endParaRPr>
          </a:p>
          <a:p>
            <a:pPr indent="0" lvl="0" marL="457200" rtl="0" algn="l">
              <a:lnSpc>
                <a:spcPct val="115000"/>
              </a:lnSpc>
              <a:spcBef>
                <a:spcPts val="0"/>
              </a:spcBef>
              <a:spcAft>
                <a:spcPts val="0"/>
              </a:spcAft>
              <a:buClr>
                <a:schemeClr val="dk1"/>
              </a:buClr>
              <a:buSzPts val="1100"/>
              <a:buFont typeface="Arial"/>
              <a:buNone/>
            </a:pPr>
            <a:r>
              <a:rPr i="1" lang="en-GB" sz="1200">
                <a:solidFill>
                  <a:schemeClr val="dk1"/>
                </a:solidFill>
                <a:latin typeface="Fira Sans Condensed"/>
                <a:ea typeface="Fira Sans Condensed"/>
                <a:cs typeface="Fira Sans Condensed"/>
                <a:sym typeface="Fira Sans Condensed"/>
              </a:rPr>
              <a:t>NSN: View2024</a:t>
            </a:r>
            <a:endParaRPr i="1" sz="1200">
              <a:solidFill>
                <a:schemeClr val="dk1"/>
              </a:solidFill>
              <a:latin typeface="Fira Sans Condensed"/>
              <a:ea typeface="Fira Sans Condensed"/>
              <a:cs typeface="Fira Sans Condensed"/>
              <a:sym typeface="Fira Sans Condensed"/>
            </a:endParaRPr>
          </a:p>
          <a:p>
            <a:pPr indent="0" lvl="0" marL="457200" rtl="0" algn="l">
              <a:lnSpc>
                <a:spcPct val="115000"/>
              </a:lnSpc>
              <a:spcBef>
                <a:spcPts val="0"/>
              </a:spcBef>
              <a:spcAft>
                <a:spcPts val="0"/>
              </a:spcAft>
              <a:buClr>
                <a:schemeClr val="dk1"/>
              </a:buClr>
              <a:buSzPts val="1100"/>
              <a:buFont typeface="Arial"/>
              <a:buNone/>
            </a:pPr>
            <a:r>
              <a:rPr i="1" lang="en-GB" sz="1200">
                <a:solidFill>
                  <a:schemeClr val="dk1"/>
                </a:solidFill>
                <a:latin typeface="Fira Sans Condensed"/>
                <a:ea typeface="Fira Sans Condensed"/>
                <a:cs typeface="Fira Sans Condensed"/>
                <a:sym typeface="Fira Sans Condensed"/>
              </a:rPr>
              <a:t>Verification code: Tw3nty/24</a:t>
            </a:r>
            <a:endParaRPr i="1" sz="12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i="1" lang="en-GB" sz="1200">
                <a:solidFill>
                  <a:schemeClr val="dk1"/>
                </a:solidFill>
                <a:latin typeface="Fira Sans Condensed"/>
                <a:ea typeface="Fira Sans Condensed"/>
                <a:cs typeface="Fira Sans Condensed"/>
                <a:sym typeface="Fira Sans Condensed"/>
              </a:rPr>
              <a:t>	The access code is 0000</a:t>
            </a:r>
            <a:endParaRPr i="1" sz="12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i="1" sz="1200">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Students can also access this in their NZQA Login</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Students also have access to PDF versions in Google Classroom</a:t>
            </a:r>
            <a:endParaRPr>
              <a:solidFill>
                <a:schemeClr val="dk1"/>
              </a:solidFill>
              <a:latin typeface="Fira Sans Condensed"/>
              <a:ea typeface="Fira Sans Condensed"/>
              <a:cs typeface="Fira Sans Condensed"/>
              <a:sym typeface="Fira Sans Condensed"/>
            </a:endParaRPr>
          </a:p>
          <a:p>
            <a:pPr indent="0" lvl="0" marL="457200" rtl="0" algn="l">
              <a:lnSpc>
                <a:spcPct val="115000"/>
              </a:lnSpc>
              <a:spcBef>
                <a:spcPts val="0"/>
              </a:spcBef>
              <a:spcAft>
                <a:spcPts val="0"/>
              </a:spcAft>
              <a:buNone/>
            </a:pPr>
            <a:r>
              <a:t/>
            </a:r>
            <a:endParaRPr sz="7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lang="en-GB">
                <a:solidFill>
                  <a:schemeClr val="dk1"/>
                </a:solidFill>
                <a:latin typeface="Fira Sans Condensed"/>
                <a:ea typeface="Fira Sans Condensed"/>
                <a:cs typeface="Fira Sans Condensed"/>
                <a:sym typeface="Fira Sans Condensed"/>
              </a:rPr>
              <a:t>NOTE - the past digital tests are </a:t>
            </a:r>
            <a:r>
              <a:rPr b="1" lang="en-GB">
                <a:solidFill>
                  <a:schemeClr val="dk1"/>
                </a:solidFill>
                <a:latin typeface="Fira Sans Condensed"/>
                <a:ea typeface="Fira Sans Condensed"/>
                <a:cs typeface="Fira Sans Condensed"/>
                <a:sym typeface="Fira Sans Condensed"/>
              </a:rPr>
              <a:t>NOT available </a:t>
            </a:r>
            <a:r>
              <a:rPr lang="en-GB">
                <a:solidFill>
                  <a:schemeClr val="dk1"/>
                </a:solidFill>
                <a:latin typeface="Fira Sans Condensed"/>
                <a:ea typeface="Fira Sans Condensed"/>
                <a:cs typeface="Fira Sans Condensed"/>
                <a:sym typeface="Fira Sans Condensed"/>
              </a:rPr>
              <a:t>during the exam period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i="1" sz="11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i="1" sz="11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i="1" sz="13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latin typeface="Fira Sans Condensed"/>
              <a:ea typeface="Fira Sans Condensed"/>
              <a:cs typeface="Fira Sans Condensed"/>
              <a:sym typeface="Fira Sans Condensed"/>
            </a:endParaRPr>
          </a:p>
        </p:txBody>
      </p:sp>
      <p:cxnSp>
        <p:nvCxnSpPr>
          <p:cNvPr id="296" name="Google Shape;296;p39"/>
          <p:cNvCxnSpPr/>
          <p:nvPr/>
        </p:nvCxnSpPr>
        <p:spPr>
          <a:xfrm>
            <a:off x="128925" y="420375"/>
            <a:ext cx="1231200" cy="0"/>
          </a:xfrm>
          <a:prstGeom prst="straightConnector1">
            <a:avLst/>
          </a:prstGeom>
          <a:noFill/>
          <a:ln cap="flat" cmpd="sng" w="76200">
            <a:solidFill>
              <a:srgbClr val="FFD966"/>
            </a:solidFill>
            <a:prstDash val="solid"/>
            <a:round/>
            <a:headEnd len="med" w="med" type="none"/>
            <a:tailEnd len="med" w="med" type="none"/>
          </a:ln>
        </p:spPr>
      </p:cxnSp>
      <p:pic>
        <p:nvPicPr>
          <p:cNvPr id="297" name="Google Shape;297;p39"/>
          <p:cNvPicPr preferRelativeResize="0"/>
          <p:nvPr/>
        </p:nvPicPr>
        <p:blipFill>
          <a:blip r:embed="rId3">
            <a:alphaModFix/>
          </a:blip>
          <a:stretch>
            <a:fillRect/>
          </a:stretch>
        </p:blipFill>
        <p:spPr>
          <a:xfrm>
            <a:off x="433727" y="799125"/>
            <a:ext cx="3740800" cy="4095924"/>
          </a:xfrm>
          <a:prstGeom prst="rect">
            <a:avLst/>
          </a:prstGeom>
          <a:noFill/>
          <a:ln>
            <a:noFill/>
          </a:ln>
        </p:spPr>
      </p:pic>
      <p:sp>
        <p:nvSpPr>
          <p:cNvPr id="298" name="Google Shape;298;p39"/>
          <p:cNvSpPr txBox="1"/>
          <p:nvPr/>
        </p:nvSpPr>
        <p:spPr>
          <a:xfrm>
            <a:off x="4545700" y="834875"/>
            <a:ext cx="4428000" cy="541500"/>
          </a:xfrm>
          <a:prstGeom prst="rect">
            <a:avLst/>
          </a:prstGeom>
          <a:solidFill>
            <a:srgbClr val="FFF2CC"/>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2"/>
                </a:solidFill>
                <a:latin typeface="Fira Sans Condensed"/>
                <a:ea typeface="Fira Sans Condensed"/>
                <a:cs typeface="Fira Sans Condensed"/>
                <a:sym typeface="Fira Sans Condensed"/>
              </a:rPr>
              <a:t>Search: </a:t>
            </a:r>
            <a:r>
              <a:rPr lang="en-GB" sz="1800" u="sng">
                <a:solidFill>
                  <a:schemeClr val="hlink"/>
                </a:solidFill>
                <a:latin typeface="Fira Sans Condensed"/>
                <a:ea typeface="Fira Sans Condensed"/>
                <a:cs typeface="Fira Sans Condensed"/>
                <a:sym typeface="Fira Sans Condensed"/>
                <a:hlinkClick r:id="rId4"/>
              </a:rPr>
              <a:t>NZQA Find Past Digital Assessments</a:t>
            </a:r>
            <a:endParaRPr sz="1800">
              <a:solidFill>
                <a:schemeClr val="dk2"/>
              </a:solidFill>
              <a:latin typeface="Fira Sans Condensed"/>
              <a:ea typeface="Fira Sans Condensed"/>
              <a:cs typeface="Fira Sans Condensed"/>
              <a:sym typeface="Fira Sans Condensed"/>
            </a:endParaRPr>
          </a:p>
        </p:txBody>
      </p:sp>
      <p:sp>
        <p:nvSpPr>
          <p:cNvPr id="299" name="Google Shape;299;p39"/>
          <p:cNvSpPr/>
          <p:nvPr/>
        </p:nvSpPr>
        <p:spPr>
          <a:xfrm>
            <a:off x="627850" y="4332125"/>
            <a:ext cx="1692000" cy="389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00" name="Google Shape;300;p39"/>
          <p:cNvSpPr/>
          <p:nvPr/>
        </p:nvSpPr>
        <p:spPr>
          <a:xfrm>
            <a:off x="475450" y="909575"/>
            <a:ext cx="1692000" cy="3894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04" name="Shape 304"/>
        <p:cNvGrpSpPr/>
        <p:nvPr/>
      </p:nvGrpSpPr>
      <p:grpSpPr>
        <a:xfrm>
          <a:off x="0" y="0"/>
          <a:ext cx="0" cy="0"/>
          <a:chOff x="0" y="0"/>
          <a:chExt cx="0" cy="0"/>
        </a:xfrm>
      </p:grpSpPr>
      <p:sp>
        <p:nvSpPr>
          <p:cNvPr id="305" name="Google Shape;305;p40"/>
          <p:cNvSpPr txBox="1"/>
          <p:nvPr/>
        </p:nvSpPr>
        <p:spPr>
          <a:xfrm>
            <a:off x="0" y="41625"/>
            <a:ext cx="9144000" cy="757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GB" sz="2600">
                <a:latin typeface="Cormorant Infant Medium"/>
                <a:ea typeface="Cormorant Infant Medium"/>
                <a:cs typeface="Cormorant Infant Medium"/>
                <a:sym typeface="Cormorant Infant Medium"/>
              </a:rPr>
              <a:t>INFORMATION ON OUR WEBSITE</a:t>
            </a:r>
            <a:endParaRPr sz="2600">
              <a:solidFill>
                <a:srgbClr val="000000"/>
              </a:solidFill>
              <a:latin typeface="Cormorant Infant Medium"/>
              <a:ea typeface="Cormorant Infant Medium"/>
              <a:cs typeface="Cormorant Infant Medium"/>
              <a:sym typeface="Cormorant Infant Medium"/>
            </a:endParaRPr>
          </a:p>
        </p:txBody>
      </p:sp>
      <p:cxnSp>
        <p:nvCxnSpPr>
          <p:cNvPr id="306" name="Google Shape;306;p40"/>
          <p:cNvCxnSpPr/>
          <p:nvPr/>
        </p:nvCxnSpPr>
        <p:spPr>
          <a:xfrm>
            <a:off x="7398200" y="418725"/>
            <a:ext cx="1231200" cy="0"/>
          </a:xfrm>
          <a:prstGeom prst="straightConnector1">
            <a:avLst/>
          </a:prstGeom>
          <a:noFill/>
          <a:ln cap="flat" cmpd="sng" w="76200">
            <a:solidFill>
              <a:srgbClr val="FFD966"/>
            </a:solidFill>
            <a:prstDash val="solid"/>
            <a:round/>
            <a:headEnd len="med" w="med" type="none"/>
            <a:tailEnd len="med" w="med" type="none"/>
          </a:ln>
        </p:spPr>
      </p:cxnSp>
      <p:sp>
        <p:nvSpPr>
          <p:cNvPr id="307" name="Google Shape;307;p40"/>
          <p:cNvSpPr txBox="1"/>
          <p:nvPr/>
        </p:nvSpPr>
        <p:spPr>
          <a:xfrm>
            <a:off x="592850" y="1533425"/>
            <a:ext cx="7842900" cy="33804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2200">
              <a:solidFill>
                <a:schemeClr val="dk1"/>
              </a:solidFill>
              <a:latin typeface="Fira Sans Condensed"/>
              <a:ea typeface="Fira Sans Condensed"/>
              <a:cs typeface="Fira Sans Condensed"/>
              <a:sym typeface="Fira Sans Condensed"/>
            </a:endParaRPr>
          </a:p>
        </p:txBody>
      </p:sp>
      <p:cxnSp>
        <p:nvCxnSpPr>
          <p:cNvPr id="308" name="Google Shape;308;p40"/>
          <p:cNvCxnSpPr/>
          <p:nvPr/>
        </p:nvCxnSpPr>
        <p:spPr>
          <a:xfrm>
            <a:off x="433725" y="420375"/>
            <a:ext cx="1231200" cy="0"/>
          </a:xfrm>
          <a:prstGeom prst="straightConnector1">
            <a:avLst/>
          </a:prstGeom>
          <a:noFill/>
          <a:ln cap="flat" cmpd="sng" w="76200">
            <a:solidFill>
              <a:srgbClr val="FFD966"/>
            </a:solidFill>
            <a:prstDash val="solid"/>
            <a:round/>
            <a:headEnd len="med" w="med" type="none"/>
            <a:tailEnd len="med" w="med" type="none"/>
          </a:ln>
        </p:spPr>
      </p:cxnSp>
      <p:pic>
        <p:nvPicPr>
          <p:cNvPr id="309" name="Google Shape;309;p40"/>
          <p:cNvPicPr preferRelativeResize="0"/>
          <p:nvPr/>
        </p:nvPicPr>
        <p:blipFill>
          <a:blip r:embed="rId3">
            <a:alphaModFix/>
          </a:blip>
          <a:stretch>
            <a:fillRect/>
          </a:stretch>
        </p:blipFill>
        <p:spPr>
          <a:xfrm>
            <a:off x="291675" y="799125"/>
            <a:ext cx="8548424" cy="4307250"/>
          </a:xfrm>
          <a:prstGeom prst="rect">
            <a:avLst/>
          </a:prstGeom>
          <a:noFill/>
          <a:ln>
            <a:noFill/>
          </a:ln>
        </p:spPr>
      </p:pic>
      <p:sp>
        <p:nvSpPr>
          <p:cNvPr id="310" name="Google Shape;310;p40"/>
          <p:cNvSpPr/>
          <p:nvPr/>
        </p:nvSpPr>
        <p:spPr>
          <a:xfrm>
            <a:off x="3965600" y="941225"/>
            <a:ext cx="1411500" cy="466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1" name="Google Shape;311;p40"/>
          <p:cNvSpPr/>
          <p:nvPr/>
        </p:nvSpPr>
        <p:spPr>
          <a:xfrm>
            <a:off x="3965600" y="3365675"/>
            <a:ext cx="1411500" cy="466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2" name="Google Shape;312;p40"/>
          <p:cNvSpPr/>
          <p:nvPr/>
        </p:nvSpPr>
        <p:spPr>
          <a:xfrm>
            <a:off x="5585275" y="4447025"/>
            <a:ext cx="1411500" cy="466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16" name="Shape 316"/>
        <p:cNvGrpSpPr/>
        <p:nvPr/>
      </p:nvGrpSpPr>
      <p:grpSpPr>
        <a:xfrm>
          <a:off x="0" y="0"/>
          <a:ext cx="0" cy="0"/>
          <a:chOff x="0" y="0"/>
          <a:chExt cx="0" cy="0"/>
        </a:xfrm>
      </p:grpSpPr>
      <p:pic>
        <p:nvPicPr>
          <p:cNvPr id="317" name="Google Shape;317;p41"/>
          <p:cNvPicPr preferRelativeResize="0"/>
          <p:nvPr/>
        </p:nvPicPr>
        <p:blipFill rotWithShape="1">
          <a:blip r:embed="rId3">
            <a:alphaModFix/>
          </a:blip>
          <a:srcRect b="64562" l="0" r="0" t="20738"/>
          <a:stretch/>
        </p:blipFill>
        <p:spPr>
          <a:xfrm>
            <a:off x="0" y="4178000"/>
            <a:ext cx="9144003" cy="965498"/>
          </a:xfrm>
          <a:prstGeom prst="rect">
            <a:avLst/>
          </a:prstGeom>
          <a:noFill/>
          <a:ln>
            <a:noFill/>
          </a:ln>
        </p:spPr>
      </p:pic>
      <p:sp>
        <p:nvSpPr>
          <p:cNvPr id="318" name="Google Shape;318;p41"/>
          <p:cNvSpPr txBox="1"/>
          <p:nvPr/>
        </p:nvSpPr>
        <p:spPr>
          <a:xfrm>
            <a:off x="5597650" y="4370800"/>
            <a:ext cx="35463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pic>
        <p:nvPicPr>
          <p:cNvPr id="319" name="Google Shape;319;p41"/>
          <p:cNvPicPr preferRelativeResize="0"/>
          <p:nvPr/>
        </p:nvPicPr>
        <p:blipFill>
          <a:blip r:embed="rId4">
            <a:alphaModFix/>
          </a:blip>
          <a:stretch>
            <a:fillRect/>
          </a:stretch>
        </p:blipFill>
        <p:spPr>
          <a:xfrm>
            <a:off x="241775" y="4178000"/>
            <a:ext cx="3082434" cy="880475"/>
          </a:xfrm>
          <a:prstGeom prst="rect">
            <a:avLst/>
          </a:prstGeom>
          <a:noFill/>
          <a:ln>
            <a:noFill/>
          </a:ln>
        </p:spPr>
      </p:pic>
      <p:cxnSp>
        <p:nvCxnSpPr>
          <p:cNvPr id="320" name="Google Shape;320;p41"/>
          <p:cNvCxnSpPr/>
          <p:nvPr/>
        </p:nvCxnSpPr>
        <p:spPr>
          <a:xfrm>
            <a:off x="625900" y="181975"/>
            <a:ext cx="0" cy="813000"/>
          </a:xfrm>
          <a:prstGeom prst="straightConnector1">
            <a:avLst/>
          </a:prstGeom>
          <a:noFill/>
          <a:ln cap="flat" cmpd="sng" w="76200">
            <a:solidFill>
              <a:srgbClr val="F1C232"/>
            </a:solidFill>
            <a:prstDash val="solid"/>
            <a:round/>
            <a:headEnd len="med" w="med" type="none"/>
            <a:tailEnd len="med" w="med" type="none"/>
          </a:ln>
        </p:spPr>
      </p:cxnSp>
      <p:sp>
        <p:nvSpPr>
          <p:cNvPr id="321" name="Google Shape;321;p41"/>
          <p:cNvSpPr txBox="1"/>
          <p:nvPr/>
        </p:nvSpPr>
        <p:spPr>
          <a:xfrm>
            <a:off x="765725" y="117825"/>
            <a:ext cx="8202300" cy="757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None/>
            </a:pPr>
            <a:r>
              <a:rPr lang="en-GB" sz="2600">
                <a:latin typeface="Cormorant Infant Medium"/>
                <a:ea typeface="Cormorant Infant Medium"/>
                <a:cs typeface="Cormorant Infant Medium"/>
                <a:sym typeface="Cormorant Infant Medium"/>
              </a:rPr>
              <a:t>NCEA LITERACY AND NUMERACY CO-REQUISITES</a:t>
            </a:r>
            <a:endParaRPr sz="2600">
              <a:solidFill>
                <a:srgbClr val="000000"/>
              </a:solidFill>
              <a:latin typeface="Cormorant Infant Medium"/>
              <a:ea typeface="Cormorant Infant Medium"/>
              <a:cs typeface="Cormorant Infant Medium"/>
              <a:sym typeface="Cormorant Infant Medium"/>
            </a:endParaRPr>
          </a:p>
        </p:txBody>
      </p:sp>
      <p:sp>
        <p:nvSpPr>
          <p:cNvPr id="322" name="Google Shape;322;p41"/>
          <p:cNvSpPr txBox="1"/>
          <p:nvPr/>
        </p:nvSpPr>
        <p:spPr>
          <a:xfrm>
            <a:off x="765725" y="646725"/>
            <a:ext cx="7670100" cy="3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1"/>
                </a:solidFill>
                <a:latin typeface="Fira Sans Condensed SemiBold"/>
                <a:ea typeface="Fira Sans Condensed SemiBold"/>
                <a:cs typeface="Fira Sans Condensed SemiBold"/>
                <a:sym typeface="Fira Sans Condensed SemiBold"/>
              </a:rPr>
              <a:t>KEY CONTACTS FOR SUPPORT</a:t>
            </a:r>
            <a:r>
              <a:rPr lang="en-GB" sz="1800">
                <a:solidFill>
                  <a:schemeClr val="dk1"/>
                </a:solidFill>
                <a:latin typeface="Fira Sans Condensed SemiBold"/>
                <a:ea typeface="Fira Sans Condensed SemiBold"/>
                <a:cs typeface="Fira Sans Condensed SemiBold"/>
                <a:sym typeface="Fira Sans Condensed SemiBold"/>
              </a:rPr>
              <a:t> </a:t>
            </a:r>
            <a:endParaRPr sz="1800">
              <a:solidFill>
                <a:schemeClr val="dk1"/>
              </a:solidFill>
              <a:latin typeface="Fira Sans Condensed SemiBold"/>
              <a:ea typeface="Fira Sans Condensed SemiBold"/>
              <a:cs typeface="Fira Sans Condensed SemiBold"/>
              <a:sym typeface="Fira Sans Condensed SemiBold"/>
            </a:endParaRPr>
          </a:p>
        </p:txBody>
      </p:sp>
      <p:sp>
        <p:nvSpPr>
          <p:cNvPr id="323" name="Google Shape;323;p41"/>
          <p:cNvSpPr txBox="1"/>
          <p:nvPr/>
        </p:nvSpPr>
        <p:spPr>
          <a:xfrm>
            <a:off x="241775" y="1166915"/>
            <a:ext cx="8256600" cy="28770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Char char="●"/>
            </a:pPr>
            <a:r>
              <a:rPr b="1" lang="en-GB">
                <a:solidFill>
                  <a:schemeClr val="dk1"/>
                </a:solidFill>
                <a:latin typeface="Fira Sans Condensed"/>
                <a:ea typeface="Fira Sans Condensed"/>
                <a:cs typeface="Fira Sans Condensed"/>
                <a:sym typeface="Fira Sans Condensed"/>
              </a:rPr>
              <a:t>Subject Teacher</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200"/>
              </a:spcBef>
              <a:spcAft>
                <a:spcPts val="0"/>
              </a:spcAft>
              <a:buClr>
                <a:schemeClr val="dk1"/>
              </a:buClr>
              <a:buSzPts val="1400"/>
              <a:buChar char="●"/>
            </a:pPr>
            <a:r>
              <a:rPr b="1" lang="en-GB">
                <a:solidFill>
                  <a:schemeClr val="dk1"/>
                </a:solidFill>
                <a:latin typeface="Fira Sans Condensed"/>
                <a:ea typeface="Fira Sans Condensed"/>
                <a:cs typeface="Fira Sans Condensed"/>
                <a:sym typeface="Fira Sans Condensed"/>
              </a:rPr>
              <a:t>LAL Mathematics </a:t>
            </a:r>
            <a:r>
              <a:rPr lang="en-GB">
                <a:solidFill>
                  <a:schemeClr val="dk1"/>
                </a:solidFill>
                <a:latin typeface="Fira Sans Condensed"/>
                <a:ea typeface="Fira Sans Condensed"/>
                <a:cs typeface="Fira Sans Condensed"/>
                <a:sym typeface="Fira Sans Condensed"/>
              </a:rPr>
              <a:t>- Aaron Hawke </a:t>
            </a:r>
            <a:r>
              <a:rPr lang="en-GB" u="sng">
                <a:solidFill>
                  <a:schemeClr val="dk1"/>
                </a:solidFill>
                <a:latin typeface="Fira Sans Condensed"/>
                <a:ea typeface="Fira Sans Condensed"/>
                <a:cs typeface="Fira Sans Condensed"/>
                <a:sym typeface="Fira Sans Condensed"/>
                <a:hlinkClick r:id="rId5">
                  <a:extLst>
                    <a:ext uri="{A12FA001-AC4F-418D-AE19-62706E023703}">
                      <ahyp:hlinkClr val="tx"/>
                    </a:ext>
                  </a:extLst>
                </a:hlinkClick>
              </a:rPr>
              <a:t>a.hawke@wc.school.nz</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200"/>
              </a:spcBef>
              <a:spcAft>
                <a:spcPts val="0"/>
              </a:spcAft>
              <a:buClr>
                <a:schemeClr val="dk1"/>
              </a:buClr>
              <a:buSzPts val="1400"/>
              <a:buFont typeface="Fira Sans Condensed"/>
              <a:buChar char="●"/>
            </a:pPr>
            <a:r>
              <a:rPr b="1" lang="en-GB">
                <a:solidFill>
                  <a:schemeClr val="dk1"/>
                </a:solidFill>
                <a:latin typeface="Fira Sans Condensed"/>
                <a:ea typeface="Fira Sans Condensed"/>
                <a:cs typeface="Fira Sans Condensed"/>
                <a:sym typeface="Fira Sans Condensed"/>
              </a:rPr>
              <a:t>LAL English - </a:t>
            </a:r>
            <a:r>
              <a:rPr lang="en-GB">
                <a:solidFill>
                  <a:schemeClr val="dk1"/>
                </a:solidFill>
                <a:latin typeface="Fira Sans Condensed"/>
                <a:ea typeface="Fira Sans Condensed"/>
                <a:cs typeface="Fira Sans Condensed"/>
                <a:sym typeface="Fira Sans Condensed"/>
              </a:rPr>
              <a:t>Sarah Marchant </a:t>
            </a:r>
            <a:r>
              <a:rPr lang="en-GB" u="sng">
                <a:solidFill>
                  <a:schemeClr val="dk1"/>
                </a:solidFill>
                <a:latin typeface="Fira Sans Condensed"/>
                <a:ea typeface="Fira Sans Condensed"/>
                <a:cs typeface="Fira Sans Condensed"/>
                <a:sym typeface="Fira Sans Condensed"/>
                <a:hlinkClick r:id="rId6">
                  <a:extLst>
                    <a:ext uri="{A12FA001-AC4F-418D-AE19-62706E023703}">
                      <ahyp:hlinkClr val="tx"/>
                    </a:ext>
                  </a:extLst>
                </a:hlinkClick>
              </a:rPr>
              <a:t>s.marchant@wc.school.nz</a:t>
            </a:r>
            <a:r>
              <a:rPr lang="en-GB">
                <a:solidFill>
                  <a:schemeClr val="dk1"/>
                </a:solidFill>
                <a:latin typeface="Fira Sans Condensed"/>
                <a:ea typeface="Fira Sans Condensed"/>
                <a:cs typeface="Fira Sans Condensed"/>
                <a:sym typeface="Fira Sans Condensed"/>
              </a:rPr>
              <a:t> </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200"/>
              </a:spcBef>
              <a:spcAft>
                <a:spcPts val="0"/>
              </a:spcAft>
              <a:buClr>
                <a:schemeClr val="dk1"/>
              </a:buClr>
              <a:buSzPts val="1400"/>
              <a:buChar char="●"/>
            </a:pPr>
            <a:r>
              <a:rPr b="1" lang="en-GB">
                <a:solidFill>
                  <a:schemeClr val="dk1"/>
                </a:solidFill>
                <a:latin typeface="Fira Sans Condensed"/>
                <a:ea typeface="Fira Sans Condensed"/>
                <a:cs typeface="Fira Sans Condensed"/>
                <a:sym typeface="Fira Sans Condensed"/>
              </a:rPr>
              <a:t>Deans - </a:t>
            </a:r>
            <a:r>
              <a:rPr lang="en-GB">
                <a:solidFill>
                  <a:schemeClr val="dk1"/>
                </a:solidFill>
                <a:latin typeface="Fira Sans Condensed"/>
                <a:ea typeface="Fira Sans Condensed"/>
                <a:cs typeface="Fira Sans Condensed"/>
                <a:sym typeface="Fira Sans Condensed"/>
              </a:rPr>
              <a:t>Wellbeing / pastoral support</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200"/>
              </a:spcBef>
              <a:spcAft>
                <a:spcPts val="0"/>
              </a:spcAft>
              <a:buClr>
                <a:schemeClr val="dk1"/>
              </a:buClr>
              <a:buSzPts val="1400"/>
              <a:buChar char="●"/>
            </a:pPr>
            <a:r>
              <a:rPr b="1" lang="en-GB">
                <a:solidFill>
                  <a:schemeClr val="dk1"/>
                </a:solidFill>
                <a:latin typeface="Fira Sans Condensed"/>
                <a:ea typeface="Fira Sans Condensed"/>
                <a:cs typeface="Fira Sans Condensed"/>
                <a:sym typeface="Fira Sans Condensed"/>
              </a:rPr>
              <a:t>Pacific/Māori Mentor Support</a:t>
            </a:r>
            <a:r>
              <a:rPr lang="en-GB">
                <a:solidFill>
                  <a:schemeClr val="dk1"/>
                </a:solidFill>
                <a:latin typeface="Fira Sans Condensed"/>
                <a:ea typeface="Fira Sans Condensed"/>
                <a:cs typeface="Fira Sans Condensed"/>
                <a:sym typeface="Fira Sans Condensed"/>
              </a:rPr>
              <a:t> – Debbie Tiatia, Piri Weepu</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200"/>
              </a:spcBef>
              <a:spcAft>
                <a:spcPts val="0"/>
              </a:spcAft>
              <a:buClr>
                <a:schemeClr val="dk1"/>
              </a:buClr>
              <a:buSzPts val="1400"/>
              <a:buChar char="●"/>
            </a:pPr>
            <a:r>
              <a:rPr b="1" lang="en-GB">
                <a:solidFill>
                  <a:schemeClr val="dk1"/>
                </a:solidFill>
                <a:latin typeface="Fira Sans Condensed"/>
                <a:ea typeface="Fira Sans Condensed"/>
                <a:cs typeface="Fira Sans Condensed"/>
                <a:sym typeface="Fira Sans Condensed"/>
              </a:rPr>
              <a:t>Peer tutors - </a:t>
            </a:r>
            <a:r>
              <a:rPr lang="en-GB">
                <a:solidFill>
                  <a:schemeClr val="dk1"/>
                </a:solidFill>
                <a:latin typeface="Fira Sans Condensed"/>
                <a:ea typeface="Fira Sans Condensed"/>
                <a:cs typeface="Fira Sans Condensed"/>
                <a:sym typeface="Fira Sans Condensed"/>
              </a:rPr>
              <a:t>contact the academic prefects or Cushla Thomson</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200"/>
              </a:spcBef>
              <a:spcAft>
                <a:spcPts val="0"/>
              </a:spcAft>
              <a:buClr>
                <a:schemeClr val="dk1"/>
              </a:buClr>
              <a:buSzPts val="1400"/>
              <a:buChar char="●"/>
            </a:pPr>
            <a:r>
              <a:rPr b="1" lang="en-GB">
                <a:solidFill>
                  <a:schemeClr val="dk1"/>
                </a:solidFill>
                <a:latin typeface="Fira Sans Condensed"/>
                <a:ea typeface="Fira Sans Condensed"/>
                <a:cs typeface="Fira Sans Condensed"/>
                <a:sym typeface="Fira Sans Condensed"/>
              </a:rPr>
              <a:t>Mental Health/Personal Issues</a:t>
            </a:r>
            <a:r>
              <a:rPr lang="en-GB">
                <a:solidFill>
                  <a:schemeClr val="dk1"/>
                </a:solidFill>
                <a:latin typeface="Fira Sans Condensed"/>
                <a:ea typeface="Fira Sans Condensed"/>
                <a:cs typeface="Fira Sans Condensed"/>
                <a:sym typeface="Fira Sans Condensed"/>
              </a:rPr>
              <a:t> - Guidance Counsellors  - Lyndon Coppin / Jane Gray / Geoff Charles</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200"/>
              </a:spcBef>
              <a:spcAft>
                <a:spcPts val="0"/>
              </a:spcAft>
              <a:buClr>
                <a:schemeClr val="dk1"/>
              </a:buClr>
              <a:buSzPts val="1400"/>
              <a:buChar char="●"/>
            </a:pPr>
            <a:r>
              <a:rPr b="1" lang="en-GB">
                <a:solidFill>
                  <a:schemeClr val="dk1"/>
                </a:solidFill>
                <a:latin typeface="Fira Sans Condensed"/>
                <a:ea typeface="Fira Sans Condensed"/>
                <a:cs typeface="Fira Sans Condensed"/>
                <a:sym typeface="Fira Sans Condensed"/>
              </a:rPr>
              <a:t>Learning Support </a:t>
            </a:r>
            <a:r>
              <a:rPr lang="en-GB">
                <a:solidFill>
                  <a:schemeClr val="dk1"/>
                </a:solidFill>
                <a:latin typeface="Fira Sans Condensed"/>
                <a:ea typeface="Fira Sans Condensed"/>
                <a:cs typeface="Fira Sans Condensed"/>
                <a:sym typeface="Fira Sans Condensed"/>
              </a:rPr>
              <a:t>– Deb Marshall, SENCOs  </a:t>
            </a:r>
            <a:r>
              <a:rPr lang="en-GB" u="sng">
                <a:solidFill>
                  <a:schemeClr val="dk1"/>
                </a:solidFill>
                <a:latin typeface="Fira Sans Condensed"/>
                <a:ea typeface="Fira Sans Condensed"/>
                <a:cs typeface="Fira Sans Condensed"/>
                <a:sym typeface="Fira Sans Condensed"/>
                <a:hlinkClick r:id="rId7">
                  <a:extLst>
                    <a:ext uri="{A12FA001-AC4F-418D-AE19-62706E023703}">
                      <ahyp:hlinkClr val="tx"/>
                    </a:ext>
                  </a:extLst>
                </a:hlinkClick>
              </a:rPr>
              <a:t>senco@wc.school.nz</a:t>
            </a:r>
            <a:r>
              <a:rPr lang="en-GB">
                <a:solidFill>
                  <a:schemeClr val="dk1"/>
                </a:solidFill>
                <a:latin typeface="Fira Sans Condensed"/>
                <a:ea typeface="Fira Sans Condensed"/>
                <a:cs typeface="Fira Sans Condensed"/>
                <a:sym typeface="Fira Sans Condensed"/>
              </a:rPr>
              <a:t> </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200"/>
              </a:spcBef>
              <a:spcAft>
                <a:spcPts val="200"/>
              </a:spcAft>
              <a:buClr>
                <a:schemeClr val="dk1"/>
              </a:buClr>
              <a:buSzPts val="1400"/>
              <a:buFont typeface="Fira Sans Condensed"/>
              <a:buChar char="●"/>
            </a:pPr>
            <a:r>
              <a:rPr b="1" lang="en-GB">
                <a:solidFill>
                  <a:schemeClr val="dk1"/>
                </a:solidFill>
                <a:latin typeface="Fira Sans Condensed"/>
                <a:ea typeface="Fira Sans Condensed"/>
                <a:cs typeface="Fira Sans Condensed"/>
                <a:sym typeface="Fira Sans Condensed"/>
              </a:rPr>
              <a:t>Achievement &amp; Attainment / Teaching &amp; Learning DPs and APs: </a:t>
            </a:r>
            <a:r>
              <a:rPr lang="en-GB">
                <a:solidFill>
                  <a:schemeClr val="dk1"/>
                </a:solidFill>
                <a:latin typeface="Fira Sans Condensed"/>
                <a:ea typeface="Fira Sans Condensed"/>
                <a:cs typeface="Fira Sans Condensed"/>
                <a:sym typeface="Fira Sans Condensed"/>
              </a:rPr>
              <a:t>Luci Lendrum, Serena Lawrence and Jenna Vreeburg</a:t>
            </a:r>
            <a:endParaRPr sz="16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327" name="Shape 327"/>
        <p:cNvGrpSpPr/>
        <p:nvPr/>
      </p:nvGrpSpPr>
      <p:grpSpPr>
        <a:xfrm>
          <a:off x="0" y="0"/>
          <a:ext cx="0" cy="0"/>
          <a:chOff x="0" y="0"/>
          <a:chExt cx="0" cy="0"/>
        </a:xfrm>
      </p:grpSpPr>
      <p:cxnSp>
        <p:nvCxnSpPr>
          <p:cNvPr id="328" name="Google Shape;328;p42"/>
          <p:cNvCxnSpPr/>
          <p:nvPr/>
        </p:nvCxnSpPr>
        <p:spPr>
          <a:xfrm>
            <a:off x="625900" y="272463"/>
            <a:ext cx="2100" cy="927600"/>
          </a:xfrm>
          <a:prstGeom prst="straightConnector1">
            <a:avLst/>
          </a:prstGeom>
          <a:noFill/>
          <a:ln cap="flat" cmpd="sng" w="76200">
            <a:solidFill>
              <a:srgbClr val="F1C232"/>
            </a:solidFill>
            <a:prstDash val="solid"/>
            <a:round/>
            <a:headEnd len="med" w="med" type="none"/>
            <a:tailEnd len="med" w="med" type="none"/>
          </a:ln>
        </p:spPr>
      </p:cxnSp>
      <p:sp>
        <p:nvSpPr>
          <p:cNvPr id="329" name="Google Shape;329;p42"/>
          <p:cNvSpPr txBox="1"/>
          <p:nvPr/>
        </p:nvSpPr>
        <p:spPr>
          <a:xfrm>
            <a:off x="819925" y="272463"/>
            <a:ext cx="8202300" cy="757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None/>
            </a:pPr>
            <a:r>
              <a:rPr lang="en-GB" sz="4500">
                <a:latin typeface="Cormorant Garamond Medium"/>
                <a:ea typeface="Cormorant Garamond Medium"/>
                <a:cs typeface="Cormorant Garamond Medium"/>
                <a:sym typeface="Cormorant Garamond Medium"/>
              </a:rPr>
              <a:t>KARAKIA</a:t>
            </a:r>
            <a:endParaRPr sz="4500">
              <a:solidFill>
                <a:srgbClr val="000000"/>
              </a:solidFill>
              <a:latin typeface="Cormorant Garamond Medium"/>
              <a:ea typeface="Cormorant Garamond Medium"/>
              <a:cs typeface="Cormorant Garamond Medium"/>
              <a:sym typeface="Cormorant Garamond Medium"/>
            </a:endParaRPr>
          </a:p>
        </p:txBody>
      </p:sp>
      <p:pic>
        <p:nvPicPr>
          <p:cNvPr id="330" name="Google Shape;330;p42"/>
          <p:cNvPicPr preferRelativeResize="0"/>
          <p:nvPr/>
        </p:nvPicPr>
        <p:blipFill>
          <a:blip r:embed="rId3">
            <a:alphaModFix/>
          </a:blip>
          <a:stretch>
            <a:fillRect/>
          </a:stretch>
        </p:blipFill>
        <p:spPr>
          <a:xfrm>
            <a:off x="8363900" y="172850"/>
            <a:ext cx="571650" cy="855501"/>
          </a:xfrm>
          <a:prstGeom prst="rect">
            <a:avLst/>
          </a:prstGeom>
          <a:noFill/>
          <a:ln>
            <a:noFill/>
          </a:ln>
        </p:spPr>
      </p:pic>
      <p:sp>
        <p:nvSpPr>
          <p:cNvPr id="331" name="Google Shape;331;p42"/>
          <p:cNvSpPr txBox="1"/>
          <p:nvPr/>
        </p:nvSpPr>
        <p:spPr>
          <a:xfrm>
            <a:off x="1761725" y="1274899"/>
            <a:ext cx="5678100" cy="3518400"/>
          </a:xfrm>
          <a:prstGeom prst="rect">
            <a:avLst/>
          </a:prstGeom>
          <a:noFill/>
          <a:ln>
            <a:noFill/>
          </a:ln>
        </p:spPr>
        <p:txBody>
          <a:bodyPr anchorCtr="0" anchor="t" bIns="121900" lIns="121900" spcFirstLastPara="1" rIns="121900" wrap="square" tIns="121900">
            <a:spAutoFit/>
          </a:bodyPr>
          <a:lstStyle/>
          <a:p>
            <a:pPr indent="0" lvl="0" marL="0" rtl="0" algn="ctr">
              <a:lnSpc>
                <a:spcPct val="115000"/>
              </a:lnSpc>
              <a:spcBef>
                <a:spcPts val="0"/>
              </a:spcBef>
              <a:spcAft>
                <a:spcPts val="0"/>
              </a:spcAft>
              <a:buClr>
                <a:srgbClr val="000000"/>
              </a:buClr>
              <a:buSzPts val="1500"/>
              <a:buFont typeface="Arial"/>
              <a:buNone/>
            </a:pPr>
            <a:r>
              <a:t/>
            </a:r>
            <a:endParaRPr sz="1100">
              <a:solidFill>
                <a:srgbClr val="000000"/>
              </a:solidFill>
            </a:endParaRPr>
          </a:p>
          <a:p>
            <a:pPr indent="0" lvl="0" marL="0" rtl="0" algn="ctr">
              <a:lnSpc>
                <a:spcPct val="80000"/>
              </a:lnSpc>
              <a:spcBef>
                <a:spcPts val="800"/>
              </a:spcBef>
              <a:spcAft>
                <a:spcPts val="0"/>
              </a:spcAft>
              <a:buClr>
                <a:schemeClr val="dk1"/>
              </a:buClr>
              <a:buSzPts val="1100"/>
              <a:buFont typeface="Arial"/>
              <a:buNone/>
            </a:pPr>
            <a:r>
              <a:rPr i="1" lang="en-GB" sz="6200">
                <a:solidFill>
                  <a:srgbClr val="434343"/>
                </a:solidFill>
                <a:latin typeface="Fira Sans Condensed"/>
                <a:ea typeface="Fira Sans Condensed"/>
                <a:cs typeface="Fira Sans Condensed"/>
                <a:sym typeface="Fira Sans Condensed"/>
              </a:rPr>
              <a:t>E oha ki runga</a:t>
            </a:r>
            <a:endParaRPr i="1" sz="6200">
              <a:solidFill>
                <a:srgbClr val="434343"/>
              </a:solidFill>
              <a:latin typeface="Fira Sans Condensed"/>
              <a:ea typeface="Fira Sans Condensed"/>
              <a:cs typeface="Fira Sans Condensed"/>
              <a:sym typeface="Fira Sans Condensed"/>
            </a:endParaRPr>
          </a:p>
          <a:p>
            <a:pPr indent="0" lvl="0" marL="0" rtl="0" algn="ctr">
              <a:lnSpc>
                <a:spcPct val="80000"/>
              </a:lnSpc>
              <a:spcBef>
                <a:spcPts val="800"/>
              </a:spcBef>
              <a:spcAft>
                <a:spcPts val="0"/>
              </a:spcAft>
              <a:buClr>
                <a:schemeClr val="dk1"/>
              </a:buClr>
              <a:buSzPts val="1100"/>
              <a:buFont typeface="Arial"/>
              <a:buNone/>
            </a:pPr>
            <a:r>
              <a:rPr i="1" lang="en-GB" sz="6200">
                <a:solidFill>
                  <a:srgbClr val="434343"/>
                </a:solidFill>
                <a:latin typeface="Fira Sans Condensed"/>
                <a:ea typeface="Fira Sans Condensed"/>
                <a:cs typeface="Fira Sans Condensed"/>
                <a:sym typeface="Fira Sans Condensed"/>
              </a:rPr>
              <a:t>E oha ki raro</a:t>
            </a:r>
            <a:endParaRPr i="1" sz="6200">
              <a:solidFill>
                <a:srgbClr val="434343"/>
              </a:solidFill>
              <a:latin typeface="Fira Sans Condensed"/>
              <a:ea typeface="Fira Sans Condensed"/>
              <a:cs typeface="Fira Sans Condensed"/>
              <a:sym typeface="Fira Sans Condensed"/>
            </a:endParaRPr>
          </a:p>
          <a:p>
            <a:pPr indent="0" lvl="0" marL="0" rtl="0" algn="ctr">
              <a:lnSpc>
                <a:spcPct val="80000"/>
              </a:lnSpc>
              <a:spcBef>
                <a:spcPts val="800"/>
              </a:spcBef>
              <a:spcAft>
                <a:spcPts val="0"/>
              </a:spcAft>
              <a:buClr>
                <a:schemeClr val="dk1"/>
              </a:buClr>
              <a:buSzPts val="1100"/>
              <a:buFont typeface="Arial"/>
              <a:buNone/>
            </a:pPr>
            <a:r>
              <a:rPr i="1" lang="en-GB" sz="6200">
                <a:solidFill>
                  <a:srgbClr val="434343"/>
                </a:solidFill>
                <a:latin typeface="Fira Sans Condensed"/>
                <a:ea typeface="Fira Sans Condensed"/>
                <a:cs typeface="Fira Sans Condensed"/>
                <a:sym typeface="Fira Sans Condensed"/>
              </a:rPr>
              <a:t>Āna</a:t>
            </a:r>
            <a:endParaRPr b="1" i="1" sz="2900">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rgbClr val="000000"/>
              </a:buClr>
              <a:buSzPts val="1900"/>
              <a:buFont typeface="Arial"/>
              <a:buNone/>
            </a:pPr>
            <a:r>
              <a:t/>
            </a:r>
            <a:endParaRPr sz="1200">
              <a:solidFill>
                <a:srgbClr val="000000"/>
              </a:solidFill>
              <a:latin typeface="Century Gothic"/>
              <a:ea typeface="Century Gothic"/>
              <a:cs typeface="Century Gothic"/>
              <a:sym typeface="Century Gothic"/>
            </a:endParaRPr>
          </a:p>
          <a:p>
            <a:pPr indent="0" lvl="0" marL="0" rtl="0" algn="ctr">
              <a:spcBef>
                <a:spcPts val="1600"/>
              </a:spcBef>
              <a:spcAft>
                <a:spcPts val="0"/>
              </a:spcAft>
              <a:buNone/>
            </a:pPr>
            <a:r>
              <a:t/>
            </a:r>
            <a:endParaRPr sz="400"/>
          </a:p>
        </p:txBody>
      </p:sp>
      <p:sp>
        <p:nvSpPr>
          <p:cNvPr id="332" name="Google Shape;332;p42"/>
          <p:cNvSpPr txBox="1"/>
          <p:nvPr/>
        </p:nvSpPr>
        <p:spPr>
          <a:xfrm>
            <a:off x="5791975" y="3643150"/>
            <a:ext cx="3071400" cy="1554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i="1" lang="en-GB" sz="1700">
                <a:solidFill>
                  <a:srgbClr val="000000"/>
                </a:solidFill>
                <a:latin typeface="Fira Sans Condensed Light"/>
                <a:ea typeface="Fira Sans Condensed Light"/>
                <a:cs typeface="Fira Sans Condensed Light"/>
                <a:sym typeface="Fira Sans Condensed Light"/>
              </a:rPr>
              <a:t>“I greet those things from above</a:t>
            </a:r>
            <a:endParaRPr i="1" sz="1700">
              <a:solidFill>
                <a:srgbClr val="000000"/>
              </a:solidFill>
              <a:latin typeface="Fira Sans Condensed Light"/>
              <a:ea typeface="Fira Sans Condensed Light"/>
              <a:cs typeface="Fira Sans Condensed Light"/>
              <a:sym typeface="Fira Sans Condensed Light"/>
            </a:endParaRPr>
          </a:p>
          <a:p>
            <a:pPr indent="0" lvl="0" marL="0" rtl="0" algn="l">
              <a:spcBef>
                <a:spcPts val="0"/>
              </a:spcBef>
              <a:spcAft>
                <a:spcPts val="0"/>
              </a:spcAft>
              <a:buNone/>
            </a:pPr>
            <a:r>
              <a:rPr i="1" lang="en-GB" sz="1700">
                <a:solidFill>
                  <a:srgbClr val="000000"/>
                </a:solidFill>
                <a:latin typeface="Fira Sans Condensed Light"/>
                <a:ea typeface="Fira Sans Condensed Light"/>
                <a:cs typeface="Fira Sans Condensed Light"/>
                <a:sym typeface="Fira Sans Condensed Light"/>
              </a:rPr>
              <a:t>I greet those things from below</a:t>
            </a:r>
            <a:endParaRPr i="1" sz="1700">
              <a:solidFill>
                <a:srgbClr val="000000"/>
              </a:solidFill>
              <a:latin typeface="Fira Sans Condensed Light"/>
              <a:ea typeface="Fira Sans Condensed Light"/>
              <a:cs typeface="Fira Sans Condensed Light"/>
              <a:sym typeface="Fira Sans Condensed Light"/>
            </a:endParaRPr>
          </a:p>
          <a:p>
            <a:pPr indent="0" lvl="0" marL="0" rtl="0" algn="l">
              <a:spcBef>
                <a:spcPts val="0"/>
              </a:spcBef>
              <a:spcAft>
                <a:spcPts val="0"/>
              </a:spcAft>
              <a:buNone/>
            </a:pPr>
            <a:r>
              <a:rPr i="1" lang="en-GB" sz="1700">
                <a:solidFill>
                  <a:srgbClr val="000000"/>
                </a:solidFill>
                <a:latin typeface="Fira Sans Condensed Light"/>
                <a:ea typeface="Fira Sans Condensed Light"/>
                <a:cs typeface="Fira Sans Condensed Light"/>
                <a:sym typeface="Fira Sans Condensed Light"/>
              </a:rPr>
              <a:t>Yes I do”</a:t>
            </a:r>
            <a:endParaRPr i="1" sz="1700">
              <a:solidFill>
                <a:srgbClr val="000000"/>
              </a:solidFill>
              <a:latin typeface="Fira Sans Condensed Light"/>
              <a:ea typeface="Fira Sans Condensed Light"/>
              <a:cs typeface="Fira Sans Condensed Light"/>
              <a:sym typeface="Fira Sans Condensed Light"/>
            </a:endParaRPr>
          </a:p>
          <a:p>
            <a:pPr indent="0" lvl="0" marL="0" rtl="0" algn="l">
              <a:spcBef>
                <a:spcPts val="0"/>
              </a:spcBef>
              <a:spcAft>
                <a:spcPts val="0"/>
              </a:spcAft>
              <a:buNone/>
            </a:pPr>
            <a:r>
              <a:t/>
            </a:r>
            <a:endParaRPr i="1" sz="1700">
              <a:solidFill>
                <a:srgbClr val="000000"/>
              </a:solidFill>
              <a:latin typeface="Raleway Light"/>
              <a:ea typeface="Raleway Light"/>
              <a:cs typeface="Raleway Light"/>
              <a:sym typeface="Raleway Light"/>
            </a:endParaRPr>
          </a:p>
          <a:p>
            <a:pPr indent="0" lvl="0" marL="0" rtl="0" algn="l">
              <a:spcBef>
                <a:spcPts val="0"/>
              </a:spcBef>
              <a:spcAft>
                <a:spcPts val="0"/>
              </a:spcAft>
              <a:buNone/>
            </a:pPr>
            <a:r>
              <a:t/>
            </a: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83" name="Shape 83"/>
        <p:cNvGrpSpPr/>
        <p:nvPr/>
      </p:nvGrpSpPr>
      <p:grpSpPr>
        <a:xfrm>
          <a:off x="0" y="0"/>
          <a:ext cx="0" cy="0"/>
          <a:chOff x="0" y="0"/>
          <a:chExt cx="0" cy="0"/>
        </a:xfrm>
      </p:grpSpPr>
      <p:pic>
        <p:nvPicPr>
          <p:cNvPr id="84" name="Google Shape;84;p16"/>
          <p:cNvPicPr preferRelativeResize="0"/>
          <p:nvPr/>
        </p:nvPicPr>
        <p:blipFill rotWithShape="1">
          <a:blip r:embed="rId3">
            <a:alphaModFix/>
          </a:blip>
          <a:srcRect b="64562" l="0" r="0" t="20738"/>
          <a:stretch/>
        </p:blipFill>
        <p:spPr>
          <a:xfrm>
            <a:off x="0" y="4178000"/>
            <a:ext cx="9144003" cy="965498"/>
          </a:xfrm>
          <a:prstGeom prst="rect">
            <a:avLst/>
          </a:prstGeom>
          <a:noFill/>
          <a:ln>
            <a:noFill/>
          </a:ln>
        </p:spPr>
      </p:pic>
      <p:sp>
        <p:nvSpPr>
          <p:cNvPr id="85" name="Google Shape;85;p16"/>
          <p:cNvSpPr txBox="1"/>
          <p:nvPr/>
        </p:nvSpPr>
        <p:spPr>
          <a:xfrm>
            <a:off x="5597650" y="4370800"/>
            <a:ext cx="3546300" cy="57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FEFEF"/>
                </a:solidFill>
                <a:latin typeface="Cormorant Garamond"/>
                <a:ea typeface="Cormorant Garamond"/>
                <a:cs typeface="Cormorant Garamond"/>
                <a:sym typeface="Cormorant Garamond"/>
              </a:rPr>
              <a:t>RECEIVE THE LIGHT AND PASS IT ON</a:t>
            </a:r>
            <a:endParaRPr b="1">
              <a:solidFill>
                <a:srgbClr val="EFEFEF"/>
              </a:solidFill>
              <a:latin typeface="Cormorant Garamond"/>
              <a:ea typeface="Cormorant Garamond"/>
              <a:cs typeface="Cormorant Garamond"/>
              <a:sym typeface="Cormorant Garamond"/>
            </a:endParaRPr>
          </a:p>
          <a:p>
            <a:pPr indent="0" lvl="0" marL="0" rtl="0" algn="l">
              <a:spcBef>
                <a:spcPts val="0"/>
              </a:spcBef>
              <a:spcAft>
                <a:spcPts val="0"/>
              </a:spcAft>
              <a:buNone/>
            </a:pPr>
            <a:r>
              <a:rPr b="1" i="1" lang="en-GB">
                <a:solidFill>
                  <a:srgbClr val="EFEFEF"/>
                </a:solidFill>
                <a:latin typeface="Cormorant Garamond"/>
                <a:ea typeface="Cormorant Garamond"/>
                <a:cs typeface="Cormorant Garamond"/>
                <a:sym typeface="Cormorant Garamond"/>
              </a:rPr>
              <a:t>TIAHO TE AO, TIAHO TE AO MĀRAMA</a:t>
            </a:r>
            <a:endParaRPr b="1" i="1">
              <a:solidFill>
                <a:srgbClr val="EFEFEF"/>
              </a:solidFill>
              <a:latin typeface="Cormorant Garamond"/>
              <a:ea typeface="Cormorant Garamond"/>
              <a:cs typeface="Cormorant Garamond"/>
              <a:sym typeface="Cormorant Garamond"/>
            </a:endParaRPr>
          </a:p>
        </p:txBody>
      </p:sp>
      <p:pic>
        <p:nvPicPr>
          <p:cNvPr id="86" name="Google Shape;86;p16"/>
          <p:cNvPicPr preferRelativeResize="0"/>
          <p:nvPr/>
        </p:nvPicPr>
        <p:blipFill>
          <a:blip r:embed="rId4">
            <a:alphaModFix/>
          </a:blip>
          <a:stretch>
            <a:fillRect/>
          </a:stretch>
        </p:blipFill>
        <p:spPr>
          <a:xfrm>
            <a:off x="241775" y="4178000"/>
            <a:ext cx="3082434" cy="880475"/>
          </a:xfrm>
          <a:prstGeom prst="rect">
            <a:avLst/>
          </a:prstGeom>
          <a:noFill/>
          <a:ln>
            <a:noFill/>
          </a:ln>
        </p:spPr>
      </p:pic>
      <p:cxnSp>
        <p:nvCxnSpPr>
          <p:cNvPr id="87" name="Google Shape;87;p16"/>
          <p:cNvCxnSpPr/>
          <p:nvPr/>
        </p:nvCxnSpPr>
        <p:spPr>
          <a:xfrm>
            <a:off x="625900" y="181975"/>
            <a:ext cx="0" cy="813000"/>
          </a:xfrm>
          <a:prstGeom prst="straightConnector1">
            <a:avLst/>
          </a:prstGeom>
          <a:noFill/>
          <a:ln cap="flat" cmpd="sng" w="76200">
            <a:solidFill>
              <a:srgbClr val="F1C232"/>
            </a:solidFill>
            <a:prstDash val="solid"/>
            <a:round/>
            <a:headEnd len="med" w="med" type="none"/>
            <a:tailEnd len="med" w="med" type="none"/>
          </a:ln>
        </p:spPr>
      </p:cxnSp>
      <p:sp>
        <p:nvSpPr>
          <p:cNvPr id="88" name="Google Shape;88;p16"/>
          <p:cNvSpPr txBox="1"/>
          <p:nvPr/>
        </p:nvSpPr>
        <p:spPr>
          <a:xfrm>
            <a:off x="765725" y="117825"/>
            <a:ext cx="8202300" cy="7575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None/>
            </a:pPr>
            <a:r>
              <a:rPr lang="en-GB" sz="2600">
                <a:latin typeface="Cormorant Infant Medium"/>
                <a:ea typeface="Cormorant Infant Medium"/>
                <a:cs typeface="Cormorant Infant Medium"/>
                <a:sym typeface="Cormorant Infant Medium"/>
              </a:rPr>
              <a:t>NCEA LITERACY AND NUMERACY CO-REQUISITES</a:t>
            </a:r>
            <a:endParaRPr sz="2600">
              <a:solidFill>
                <a:srgbClr val="000000"/>
              </a:solidFill>
              <a:latin typeface="Cormorant Infant Medium"/>
              <a:ea typeface="Cormorant Infant Medium"/>
              <a:cs typeface="Cormorant Infant Medium"/>
              <a:sym typeface="Cormorant Infant Medium"/>
            </a:endParaRPr>
          </a:p>
        </p:txBody>
      </p:sp>
      <p:sp>
        <p:nvSpPr>
          <p:cNvPr id="89" name="Google Shape;89;p16"/>
          <p:cNvSpPr txBox="1"/>
          <p:nvPr/>
        </p:nvSpPr>
        <p:spPr>
          <a:xfrm>
            <a:off x="765725" y="646725"/>
            <a:ext cx="7670100" cy="38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800">
                <a:solidFill>
                  <a:schemeClr val="dk1"/>
                </a:solidFill>
                <a:latin typeface="Fira Sans Condensed SemiBold"/>
                <a:ea typeface="Fira Sans Condensed SemiBold"/>
                <a:cs typeface="Fira Sans Condensed SemiBold"/>
                <a:sym typeface="Fira Sans Condensed SemiBold"/>
              </a:rPr>
              <a:t>PRESENTATION TO </a:t>
            </a:r>
            <a:r>
              <a:rPr lang="en-GB" sz="1800">
                <a:solidFill>
                  <a:schemeClr val="dk1"/>
                </a:solidFill>
                <a:latin typeface="Fira Sans Condensed SemiBold"/>
                <a:ea typeface="Fira Sans Condensed SemiBold"/>
                <a:cs typeface="Fira Sans Condensed SemiBold"/>
                <a:sym typeface="Fira Sans Condensed SemiBold"/>
              </a:rPr>
              <a:t>WHĀNAU </a:t>
            </a:r>
            <a:endParaRPr sz="1800">
              <a:solidFill>
                <a:schemeClr val="dk1"/>
              </a:solidFill>
              <a:latin typeface="Fira Sans Condensed SemiBold"/>
              <a:ea typeface="Fira Sans Condensed SemiBold"/>
              <a:cs typeface="Fira Sans Condensed SemiBold"/>
              <a:sym typeface="Fira Sans Condensed SemiBold"/>
            </a:endParaRPr>
          </a:p>
        </p:txBody>
      </p:sp>
      <p:sp>
        <p:nvSpPr>
          <p:cNvPr id="90" name="Google Shape;90;p16"/>
          <p:cNvSpPr txBox="1"/>
          <p:nvPr/>
        </p:nvSpPr>
        <p:spPr>
          <a:xfrm>
            <a:off x="359375" y="1418888"/>
            <a:ext cx="4994400" cy="2640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Fira Sans Condensed"/>
              <a:buAutoNum type="arabicPeriod"/>
            </a:pPr>
            <a:r>
              <a:rPr lang="en-GB" sz="1600">
                <a:solidFill>
                  <a:schemeClr val="dk1"/>
                </a:solidFill>
                <a:latin typeface="Fira Sans Condensed"/>
                <a:ea typeface="Fira Sans Condensed"/>
                <a:cs typeface="Fira Sans Condensed"/>
                <a:sym typeface="Fira Sans Condensed"/>
              </a:rPr>
              <a:t>What is the NCEA Co-Requisite?</a:t>
            </a:r>
            <a:endParaRPr sz="1600">
              <a:solidFill>
                <a:schemeClr val="dk1"/>
              </a:solidFill>
              <a:latin typeface="Fira Sans Condensed"/>
              <a:ea typeface="Fira Sans Condensed"/>
              <a:cs typeface="Fira Sans Condensed"/>
              <a:sym typeface="Fira Sans Condensed"/>
            </a:endParaRPr>
          </a:p>
          <a:p>
            <a:pPr indent="-330200" lvl="0" marL="457200" rtl="0" algn="l">
              <a:lnSpc>
                <a:spcPct val="115000"/>
              </a:lnSpc>
              <a:spcBef>
                <a:spcPts val="0"/>
              </a:spcBef>
              <a:spcAft>
                <a:spcPts val="0"/>
              </a:spcAft>
              <a:buClr>
                <a:schemeClr val="dk1"/>
              </a:buClr>
              <a:buSzPts val="1600"/>
              <a:buFont typeface="Fira Sans Condensed"/>
              <a:buAutoNum type="arabicPeriod"/>
            </a:pPr>
            <a:r>
              <a:rPr lang="en-GB" sz="1600">
                <a:solidFill>
                  <a:schemeClr val="dk1"/>
                </a:solidFill>
                <a:latin typeface="Fira Sans Condensed"/>
                <a:ea typeface="Fira Sans Condensed"/>
                <a:cs typeface="Fira Sans Condensed"/>
                <a:sym typeface="Fira Sans Condensed"/>
              </a:rPr>
              <a:t>The Co-Requisite Assessments at WC</a:t>
            </a:r>
            <a:endParaRPr sz="1600">
              <a:solidFill>
                <a:schemeClr val="dk1"/>
              </a:solidFill>
              <a:latin typeface="Fira Sans Condensed"/>
              <a:ea typeface="Fira Sans Condensed"/>
              <a:cs typeface="Fira Sans Condensed"/>
              <a:sym typeface="Fira Sans Condensed"/>
            </a:endParaRPr>
          </a:p>
          <a:p>
            <a:pPr indent="-330200" lvl="0" marL="457200" rtl="0" algn="l">
              <a:lnSpc>
                <a:spcPct val="115000"/>
              </a:lnSpc>
              <a:spcBef>
                <a:spcPts val="0"/>
              </a:spcBef>
              <a:spcAft>
                <a:spcPts val="0"/>
              </a:spcAft>
              <a:buClr>
                <a:schemeClr val="dk1"/>
              </a:buClr>
              <a:buSzPts val="1600"/>
              <a:buFont typeface="Fira Sans Condensed"/>
              <a:buAutoNum type="arabicPeriod"/>
            </a:pPr>
            <a:r>
              <a:rPr lang="en-GB" sz="1600">
                <a:solidFill>
                  <a:schemeClr val="dk1"/>
                </a:solidFill>
                <a:latin typeface="Fira Sans Condensed"/>
                <a:ea typeface="Fira Sans Condensed"/>
                <a:cs typeface="Fira Sans Condensed"/>
                <a:sym typeface="Fira Sans Condensed"/>
              </a:rPr>
              <a:t>Content, format and conditions for the tests </a:t>
            </a:r>
            <a:endParaRPr sz="1600">
              <a:solidFill>
                <a:schemeClr val="dk1"/>
              </a:solidFill>
              <a:latin typeface="Fira Sans Condensed"/>
              <a:ea typeface="Fira Sans Condensed"/>
              <a:cs typeface="Fira Sans Condensed"/>
              <a:sym typeface="Fira Sans Condensed"/>
            </a:endParaRPr>
          </a:p>
          <a:p>
            <a:pPr indent="-330200" lvl="0" marL="457200" rtl="0" algn="l">
              <a:lnSpc>
                <a:spcPct val="115000"/>
              </a:lnSpc>
              <a:spcBef>
                <a:spcPts val="0"/>
              </a:spcBef>
              <a:spcAft>
                <a:spcPts val="0"/>
              </a:spcAft>
              <a:buClr>
                <a:schemeClr val="dk1"/>
              </a:buClr>
              <a:buSzPts val="1600"/>
              <a:buFont typeface="Fira Sans Condensed"/>
              <a:buAutoNum type="arabicPeriod"/>
            </a:pPr>
            <a:r>
              <a:rPr lang="en-GB" sz="1600">
                <a:solidFill>
                  <a:schemeClr val="dk1"/>
                </a:solidFill>
                <a:latin typeface="Fira Sans Condensed"/>
                <a:ea typeface="Fira Sans Condensed"/>
                <a:cs typeface="Fira Sans Condensed"/>
                <a:sym typeface="Fira Sans Condensed"/>
              </a:rPr>
              <a:t>Preparation and support - at school and at home</a:t>
            </a:r>
            <a:endParaRPr sz="1600">
              <a:solidFill>
                <a:schemeClr val="dk1"/>
              </a:solidFill>
              <a:latin typeface="Fira Sans Condensed"/>
              <a:ea typeface="Fira Sans Condensed"/>
              <a:cs typeface="Fira Sans Condensed"/>
              <a:sym typeface="Fira Sans Condensed"/>
            </a:endParaRPr>
          </a:p>
          <a:p>
            <a:pPr indent="-330200" lvl="0" marL="457200" rtl="0" algn="l">
              <a:lnSpc>
                <a:spcPct val="115000"/>
              </a:lnSpc>
              <a:spcBef>
                <a:spcPts val="0"/>
              </a:spcBef>
              <a:spcAft>
                <a:spcPts val="0"/>
              </a:spcAft>
              <a:buClr>
                <a:schemeClr val="dk1"/>
              </a:buClr>
              <a:buSzPts val="1600"/>
              <a:buFont typeface="Fira Sans Condensed"/>
              <a:buAutoNum type="arabicPeriod"/>
            </a:pPr>
            <a:r>
              <a:rPr lang="en-GB" sz="1600">
                <a:solidFill>
                  <a:schemeClr val="dk1"/>
                </a:solidFill>
                <a:latin typeface="Fira Sans Condensed"/>
                <a:ea typeface="Fira Sans Condensed"/>
                <a:cs typeface="Fira Sans Condensed"/>
                <a:sym typeface="Fira Sans Condensed"/>
              </a:rPr>
              <a:t>Readiness and results</a:t>
            </a:r>
            <a:endParaRPr sz="16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6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lang="en-GB" sz="1600">
                <a:solidFill>
                  <a:schemeClr val="dk1"/>
                </a:solidFill>
                <a:latin typeface="Fira Sans Condensed"/>
                <a:ea typeface="Fira Sans Condensed"/>
                <a:cs typeface="Fira Sans Condensed"/>
                <a:sym typeface="Fira Sans Condensed"/>
              </a:rPr>
              <a:t>Please stay behind at the end if you have questions about your young person’s particular circumstances.  </a:t>
            </a:r>
            <a:endParaRPr sz="1600">
              <a:solidFill>
                <a:schemeClr val="dk1"/>
              </a:solidFill>
              <a:latin typeface="Fira Sans Condensed"/>
              <a:ea typeface="Fira Sans Condensed"/>
              <a:cs typeface="Fira Sans Condensed"/>
              <a:sym typeface="Fira Sans Condensed"/>
            </a:endParaRPr>
          </a:p>
        </p:txBody>
      </p:sp>
      <p:sp>
        <p:nvSpPr>
          <p:cNvPr id="91" name="Google Shape;91;p16"/>
          <p:cNvSpPr txBox="1"/>
          <p:nvPr/>
        </p:nvSpPr>
        <p:spPr>
          <a:xfrm>
            <a:off x="5620675" y="2480725"/>
            <a:ext cx="3192600" cy="1344000"/>
          </a:xfrm>
          <a:prstGeom prst="rect">
            <a:avLst/>
          </a:prstGeom>
          <a:solidFill>
            <a:srgbClr val="9E9E9E"/>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GB" sz="1100">
                <a:solidFill>
                  <a:schemeClr val="lt1"/>
                </a:solidFill>
                <a:latin typeface="Fira Sans Condensed"/>
                <a:ea typeface="Fira Sans Condensed"/>
                <a:cs typeface="Fira Sans Condensed"/>
                <a:sym typeface="Fira Sans Condensed"/>
              </a:rPr>
              <a:t>Strategic Leadership Team (SLT)</a:t>
            </a:r>
            <a:endParaRPr b="1" sz="1100">
              <a:solidFill>
                <a:schemeClr val="lt1"/>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chemeClr val="dk1"/>
              </a:buClr>
              <a:buSzPts val="1100"/>
              <a:buFont typeface="Arial"/>
              <a:buNone/>
            </a:pPr>
            <a:r>
              <a:rPr b="1" lang="en-GB" sz="1500">
                <a:solidFill>
                  <a:schemeClr val="lt1"/>
                </a:solidFill>
                <a:latin typeface="Fira Sans Condensed"/>
                <a:ea typeface="Fira Sans Condensed"/>
                <a:cs typeface="Fira Sans Condensed"/>
                <a:sym typeface="Fira Sans Condensed"/>
              </a:rPr>
              <a:t>Achievement and Attainment</a:t>
            </a:r>
            <a:endParaRPr b="1" sz="1500">
              <a:solidFill>
                <a:schemeClr val="lt1"/>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chemeClr val="dk1"/>
              </a:buClr>
              <a:buSzPts val="1100"/>
              <a:buFont typeface="Arial"/>
              <a:buNone/>
            </a:pPr>
            <a:r>
              <a:rPr lang="en-GB" sz="1500">
                <a:solidFill>
                  <a:schemeClr val="lt1"/>
                </a:solidFill>
                <a:latin typeface="Fira Sans Condensed"/>
                <a:ea typeface="Fira Sans Condensed"/>
                <a:cs typeface="Fira Sans Condensed"/>
                <a:sym typeface="Fira Sans Condensed"/>
              </a:rPr>
              <a:t>Serena Lawrence </a:t>
            </a:r>
            <a:endParaRPr sz="1500">
              <a:solidFill>
                <a:schemeClr val="lt1"/>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chemeClr val="dk1"/>
              </a:buClr>
              <a:buSzPts val="1100"/>
              <a:buFont typeface="Arial"/>
              <a:buNone/>
            </a:pPr>
            <a:r>
              <a:rPr lang="en-GB" sz="1500">
                <a:solidFill>
                  <a:schemeClr val="lt1"/>
                </a:solidFill>
                <a:latin typeface="Fira Sans Condensed"/>
                <a:ea typeface="Fira Sans Condensed"/>
                <a:cs typeface="Fira Sans Condensed"/>
                <a:sym typeface="Fira Sans Condensed"/>
              </a:rPr>
              <a:t>Jenna Vreeburg</a:t>
            </a:r>
            <a:endParaRPr sz="1500">
              <a:solidFill>
                <a:schemeClr val="lt1"/>
              </a:solidFill>
              <a:latin typeface="Fira Sans Condensed"/>
              <a:ea typeface="Fira Sans Condensed"/>
              <a:cs typeface="Fira Sans Condensed"/>
              <a:sym typeface="Fira Sans Condensed"/>
            </a:endParaRPr>
          </a:p>
          <a:p>
            <a:pPr indent="0" lvl="0" marL="0" rtl="0" algn="ctr">
              <a:lnSpc>
                <a:spcPct val="115000"/>
              </a:lnSpc>
              <a:spcBef>
                <a:spcPts val="0"/>
              </a:spcBef>
              <a:spcAft>
                <a:spcPts val="0"/>
              </a:spcAft>
              <a:buClr>
                <a:schemeClr val="dk1"/>
              </a:buClr>
              <a:buSzPts val="1100"/>
              <a:buFont typeface="Arial"/>
              <a:buNone/>
            </a:pPr>
            <a:r>
              <a:rPr lang="en-GB" sz="1500">
                <a:solidFill>
                  <a:schemeClr val="lt1"/>
                </a:solidFill>
                <a:latin typeface="Fira Sans Condensed"/>
                <a:ea typeface="Fira Sans Condensed"/>
                <a:cs typeface="Fira Sans Condensed"/>
                <a:sym typeface="Fira Sans Condensed"/>
              </a:rPr>
              <a:t>Luci Lendrum</a:t>
            </a:r>
            <a:endParaRPr sz="1500">
              <a:solidFill>
                <a:schemeClr val="lt1"/>
              </a:solidFill>
              <a:latin typeface="Fira Sans Condensed"/>
              <a:ea typeface="Fira Sans Condensed"/>
              <a:cs typeface="Fira Sans Condensed"/>
              <a:sym typeface="Fira Sans Condensed"/>
            </a:endParaRPr>
          </a:p>
        </p:txBody>
      </p:sp>
      <p:sp>
        <p:nvSpPr>
          <p:cNvPr id="92" name="Google Shape;92;p16"/>
          <p:cNvSpPr txBox="1"/>
          <p:nvPr/>
        </p:nvSpPr>
        <p:spPr>
          <a:xfrm>
            <a:off x="5597650" y="849100"/>
            <a:ext cx="3192600" cy="1344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300">
                <a:solidFill>
                  <a:schemeClr val="dk1"/>
                </a:solidFill>
                <a:latin typeface="Fira Sans Condensed"/>
                <a:ea typeface="Fira Sans Condensed"/>
                <a:cs typeface="Fira Sans Condensed"/>
                <a:sym typeface="Fira Sans Condensed"/>
              </a:rPr>
              <a:t>Health and safety:</a:t>
            </a:r>
            <a:endParaRPr b="1" sz="1300">
              <a:solidFill>
                <a:schemeClr val="dk1"/>
              </a:solidFill>
              <a:latin typeface="Fira Sans Condensed"/>
              <a:ea typeface="Fira Sans Condensed"/>
              <a:cs typeface="Fira Sans Condensed"/>
              <a:sym typeface="Fira Sans Condensed"/>
            </a:endParaRPr>
          </a:p>
          <a:p>
            <a:pPr indent="-311150" lvl="0" marL="457200" rtl="0" algn="l">
              <a:lnSpc>
                <a:spcPct val="115000"/>
              </a:lnSpc>
              <a:spcBef>
                <a:spcPts val="0"/>
              </a:spcBef>
              <a:spcAft>
                <a:spcPts val="0"/>
              </a:spcAft>
              <a:buClr>
                <a:schemeClr val="dk1"/>
              </a:buClr>
              <a:buSzPts val="1300"/>
              <a:buFont typeface="Fira Sans Condensed"/>
              <a:buChar char="●"/>
            </a:pPr>
            <a:r>
              <a:rPr lang="en-GB" sz="1300">
                <a:solidFill>
                  <a:schemeClr val="dk1"/>
                </a:solidFill>
                <a:latin typeface="Fira Sans Condensed"/>
                <a:ea typeface="Fira Sans Condensed"/>
                <a:cs typeface="Fira Sans Condensed"/>
                <a:sym typeface="Fira Sans Condensed"/>
              </a:rPr>
              <a:t>Toilets are at the back of the AGC (turn right)</a:t>
            </a:r>
            <a:endParaRPr sz="1300">
              <a:solidFill>
                <a:schemeClr val="dk1"/>
              </a:solidFill>
              <a:latin typeface="Fira Sans Condensed"/>
              <a:ea typeface="Fira Sans Condensed"/>
              <a:cs typeface="Fira Sans Condensed"/>
              <a:sym typeface="Fira Sans Condensed"/>
            </a:endParaRPr>
          </a:p>
          <a:p>
            <a:pPr indent="-311150" lvl="0" marL="457200" rtl="0" algn="l">
              <a:lnSpc>
                <a:spcPct val="115000"/>
              </a:lnSpc>
              <a:spcBef>
                <a:spcPts val="0"/>
              </a:spcBef>
              <a:spcAft>
                <a:spcPts val="0"/>
              </a:spcAft>
              <a:buClr>
                <a:schemeClr val="dk1"/>
              </a:buClr>
              <a:buSzPts val="1300"/>
              <a:buFont typeface="Fira Sans Condensed"/>
              <a:buChar char="●"/>
            </a:pPr>
            <a:r>
              <a:rPr lang="en-GB" sz="1300">
                <a:solidFill>
                  <a:schemeClr val="dk1"/>
                </a:solidFill>
                <a:latin typeface="Fira Sans Condensed"/>
                <a:ea typeface="Fira Sans Condensed"/>
                <a:cs typeface="Fira Sans Condensed"/>
                <a:sym typeface="Fira Sans Condensed"/>
              </a:rPr>
              <a:t>Evacuate to the turf if needed - follow a staff member</a:t>
            </a:r>
            <a:endParaRPr sz="15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3"/>
          <p:cNvSpPr/>
          <p:nvPr/>
        </p:nvSpPr>
        <p:spPr>
          <a:xfrm>
            <a:off x="8189700" y="250850"/>
            <a:ext cx="1055100" cy="371700"/>
          </a:xfrm>
          <a:prstGeom prst="rect">
            <a:avLst/>
          </a:prstGeom>
          <a:solidFill>
            <a:schemeClr val="lt1"/>
          </a:solidFill>
          <a:ln>
            <a:noFill/>
          </a:ln>
        </p:spPr>
        <p:txBody>
          <a:bodyPr anchorCtr="0" anchor="ctr" bIns="91425" lIns="182875" spcFirstLastPara="1" rIns="91425" wrap="square" tIns="73150">
            <a:noAutofit/>
          </a:bodyPr>
          <a:lstStyle/>
          <a:p>
            <a:pPr indent="0" lvl="0" marL="0" rtl="0" algn="l">
              <a:spcBef>
                <a:spcPts val="0"/>
              </a:spcBef>
              <a:spcAft>
                <a:spcPts val="0"/>
              </a:spcAft>
              <a:buNone/>
            </a:pPr>
            <a:r>
              <a:t/>
            </a:r>
            <a:endParaRPr b="1">
              <a:latin typeface="Lexend Exa"/>
              <a:ea typeface="Lexend Exa"/>
              <a:cs typeface="Lexend Exa"/>
              <a:sym typeface="Lexend Exa"/>
            </a:endParaRPr>
          </a:p>
        </p:txBody>
      </p:sp>
      <p:sp>
        <p:nvSpPr>
          <p:cNvPr id="338" name="Google Shape;338;p43"/>
          <p:cNvSpPr txBox="1"/>
          <p:nvPr>
            <p:ph type="title"/>
          </p:nvPr>
        </p:nvSpPr>
        <p:spPr>
          <a:xfrm>
            <a:off x="714300" y="2926575"/>
            <a:ext cx="7923000" cy="6516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GB">
                <a:solidFill>
                  <a:schemeClr val="dk1"/>
                </a:solidFill>
                <a:latin typeface="Roboto"/>
                <a:ea typeface="Roboto"/>
                <a:cs typeface="Roboto"/>
                <a:sym typeface="Roboto"/>
              </a:rPr>
              <a:t>Please stay if you have questions / pātai</a:t>
            </a:r>
            <a:endParaRPr>
              <a:solidFill>
                <a:schemeClr val="dk1"/>
              </a:solidFill>
              <a:latin typeface="Roboto"/>
              <a:ea typeface="Roboto"/>
              <a:cs typeface="Roboto"/>
              <a:sym typeface="Roboto"/>
            </a:endParaRPr>
          </a:p>
        </p:txBody>
      </p:sp>
      <p:sp>
        <p:nvSpPr>
          <p:cNvPr id="339" name="Google Shape;339;p43"/>
          <p:cNvSpPr txBox="1"/>
          <p:nvPr>
            <p:ph idx="12" type="sldNum"/>
          </p:nvPr>
        </p:nvSpPr>
        <p:spPr>
          <a:xfrm>
            <a:off x="10266599" y="250856"/>
            <a:ext cx="587100" cy="3717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fld id="{00000000-1234-1234-1234-123412341234}" type="slidenum">
              <a:rPr lang="en-GB"/>
              <a:t>‹#›</a:t>
            </a:fld>
            <a:endParaRPr/>
          </a:p>
        </p:txBody>
      </p:sp>
      <p:sp>
        <p:nvSpPr>
          <p:cNvPr id="340" name="Google Shape;340;p43"/>
          <p:cNvSpPr txBox="1"/>
          <p:nvPr>
            <p:ph idx="2" type="title"/>
          </p:nvPr>
        </p:nvSpPr>
        <p:spPr>
          <a:xfrm>
            <a:off x="620975" y="1088300"/>
            <a:ext cx="7177500" cy="1292100"/>
          </a:xfrm>
          <a:prstGeom prst="rect">
            <a:avLst/>
          </a:prstGeom>
        </p:spPr>
        <p:txBody>
          <a:bodyPr anchorCtr="0" anchor="b" bIns="91425" lIns="91425" spcFirstLastPara="1" rIns="91425" wrap="square" tIns="91425">
            <a:normAutofit fontScale="90000"/>
          </a:bodyPr>
          <a:lstStyle/>
          <a:p>
            <a:pPr indent="0" lvl="0" marL="0" rtl="0" algn="l">
              <a:lnSpc>
                <a:spcPct val="115000"/>
              </a:lnSpc>
              <a:spcBef>
                <a:spcPts val="0"/>
              </a:spcBef>
              <a:spcAft>
                <a:spcPts val="0"/>
              </a:spcAft>
              <a:buNone/>
            </a:pPr>
            <a:r>
              <a:rPr lang="en-GB" sz="6000"/>
              <a:t>Ngā mihi</a:t>
            </a:r>
            <a:endParaRPr sz="6000"/>
          </a:p>
          <a:p>
            <a:pPr indent="0" lvl="0" marL="0" rtl="0" algn="l">
              <a:lnSpc>
                <a:spcPct val="115000"/>
              </a:lnSpc>
              <a:spcBef>
                <a:spcPts val="0"/>
              </a:spcBef>
              <a:spcAft>
                <a:spcPts val="0"/>
              </a:spcAft>
              <a:buNone/>
            </a:pPr>
            <a:r>
              <a:rPr lang="en-GB" sz="6000"/>
              <a:t>Mā te wā</a:t>
            </a:r>
            <a:endParaRPr sz="6000"/>
          </a:p>
        </p:txBody>
      </p:sp>
      <p:pic>
        <p:nvPicPr>
          <p:cNvPr id="341" name="Google Shape;341;p43"/>
          <p:cNvPicPr preferRelativeResize="0"/>
          <p:nvPr/>
        </p:nvPicPr>
        <p:blipFill rotWithShape="1">
          <a:blip r:embed="rId3">
            <a:alphaModFix/>
          </a:blip>
          <a:srcRect b="0" l="0" r="62604" t="0"/>
          <a:stretch/>
        </p:blipFill>
        <p:spPr>
          <a:xfrm>
            <a:off x="7639550" y="206425"/>
            <a:ext cx="1180275" cy="1534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6" name="Shape 96"/>
        <p:cNvGrpSpPr/>
        <p:nvPr/>
      </p:nvGrpSpPr>
      <p:grpSpPr>
        <a:xfrm>
          <a:off x="0" y="0"/>
          <a:ext cx="0" cy="0"/>
          <a:chOff x="0" y="0"/>
          <a:chExt cx="0" cy="0"/>
        </a:xfrm>
      </p:grpSpPr>
      <p:sp>
        <p:nvSpPr>
          <p:cNvPr id="97" name="Google Shape;97;p17"/>
          <p:cNvSpPr/>
          <p:nvPr/>
        </p:nvSpPr>
        <p:spPr>
          <a:xfrm>
            <a:off x="-13350" y="75"/>
            <a:ext cx="3165900" cy="5143500"/>
          </a:xfrm>
          <a:prstGeom prst="rect">
            <a:avLst/>
          </a:prstGeom>
          <a:solidFill>
            <a:srgbClr val="E7E7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98" name="Google Shape;98;p17"/>
          <p:cNvCxnSpPr/>
          <p:nvPr/>
        </p:nvCxnSpPr>
        <p:spPr>
          <a:xfrm>
            <a:off x="3114638" y="5841"/>
            <a:ext cx="0" cy="5131800"/>
          </a:xfrm>
          <a:prstGeom prst="straightConnector1">
            <a:avLst/>
          </a:prstGeom>
          <a:noFill/>
          <a:ln cap="flat" cmpd="sng" w="114300">
            <a:solidFill>
              <a:srgbClr val="FCD537"/>
            </a:solidFill>
            <a:prstDash val="solid"/>
            <a:round/>
            <a:headEnd len="med" w="med" type="none"/>
            <a:tailEnd len="med" w="med" type="none"/>
          </a:ln>
        </p:spPr>
      </p:cxnSp>
      <p:sp>
        <p:nvSpPr>
          <p:cNvPr id="99" name="Google Shape;99;p17"/>
          <p:cNvSpPr txBox="1"/>
          <p:nvPr/>
        </p:nvSpPr>
        <p:spPr>
          <a:xfrm>
            <a:off x="347350" y="408750"/>
            <a:ext cx="2564400" cy="398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chemeClr val="dk1"/>
                </a:solidFill>
                <a:latin typeface="Cormorant Infant Medium"/>
                <a:ea typeface="Cormorant Infant Medium"/>
                <a:cs typeface="Cormorant Infant Medium"/>
                <a:sym typeface="Cormorant Infant Medium"/>
              </a:rPr>
              <a:t>THE NCEA LITERACY AND NUMERACY CO-REQUISITE</a:t>
            </a:r>
            <a:endParaRPr sz="2400">
              <a:solidFill>
                <a:schemeClr val="dk1"/>
              </a:solidFill>
              <a:latin typeface="Cormorant Infant Medium"/>
              <a:ea typeface="Cormorant Infant Medium"/>
              <a:cs typeface="Cormorant Infant Medium"/>
              <a:sym typeface="Cormorant Infant Medium"/>
            </a:endParaRPr>
          </a:p>
          <a:p>
            <a:pPr indent="0" lvl="0" marL="0" rtl="0" algn="l">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rPr lang="en-GB" sz="3000">
                <a:solidFill>
                  <a:schemeClr val="dk1"/>
                </a:solidFill>
                <a:latin typeface="Fira Sans Condensed SemiBold"/>
                <a:ea typeface="Fira Sans Condensed SemiBold"/>
                <a:cs typeface="Fira Sans Condensed SemiBold"/>
                <a:sym typeface="Fira Sans Condensed SemiBold"/>
              </a:rPr>
              <a:t>WHAT IS IT?</a:t>
            </a:r>
            <a:endParaRPr sz="30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None/>
            </a:pPr>
            <a:r>
              <a:t/>
            </a:r>
            <a:endParaRPr sz="1100">
              <a:solidFill>
                <a:schemeClr val="dk1"/>
              </a:solidFill>
              <a:latin typeface="Fira Sans Condensed"/>
              <a:ea typeface="Fira Sans Condensed"/>
              <a:cs typeface="Fira Sans Condensed"/>
              <a:sym typeface="Fira Sans Condensed"/>
            </a:endParaRPr>
          </a:p>
        </p:txBody>
      </p:sp>
      <p:sp>
        <p:nvSpPr>
          <p:cNvPr id="100" name="Google Shape;100;p17"/>
          <p:cNvSpPr txBox="1"/>
          <p:nvPr/>
        </p:nvSpPr>
        <p:spPr>
          <a:xfrm>
            <a:off x="3370775" y="271800"/>
            <a:ext cx="5564100" cy="354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500">
                <a:solidFill>
                  <a:schemeClr val="dk1"/>
                </a:solidFill>
                <a:latin typeface="Fira Sans Condensed"/>
                <a:ea typeface="Fira Sans Condensed"/>
                <a:cs typeface="Fira Sans Condensed"/>
                <a:sym typeface="Fira Sans Condensed"/>
              </a:rPr>
              <a:t>From 2024 onwards, in order for students to gain an NCEA qualification (NCEA Level 1, 2, or 3), they will need to pass two </a:t>
            </a:r>
            <a:r>
              <a:rPr b="1" lang="en-GB" sz="1500">
                <a:solidFill>
                  <a:schemeClr val="dk1"/>
                </a:solidFill>
                <a:latin typeface="Fira Sans Condensed"/>
                <a:ea typeface="Fira Sans Condensed"/>
                <a:cs typeface="Fira Sans Condensed"/>
                <a:sym typeface="Fira Sans Condensed"/>
              </a:rPr>
              <a:t>Literacy</a:t>
            </a:r>
            <a:r>
              <a:rPr lang="en-GB" sz="1500">
                <a:solidFill>
                  <a:schemeClr val="dk1"/>
                </a:solidFill>
                <a:latin typeface="Fira Sans Condensed"/>
                <a:ea typeface="Fira Sans Condensed"/>
                <a:cs typeface="Fira Sans Condensed"/>
                <a:sym typeface="Fira Sans Condensed"/>
              </a:rPr>
              <a:t> assessments (Reading and Writing) and one</a:t>
            </a:r>
            <a:r>
              <a:rPr b="1" lang="en-GB" sz="1500">
                <a:solidFill>
                  <a:schemeClr val="dk1"/>
                </a:solidFill>
                <a:latin typeface="Fira Sans Condensed"/>
                <a:ea typeface="Fira Sans Condensed"/>
                <a:cs typeface="Fira Sans Condensed"/>
                <a:sym typeface="Fira Sans Condensed"/>
              </a:rPr>
              <a:t> Numeracy </a:t>
            </a:r>
            <a:r>
              <a:rPr lang="en-GB" sz="1500">
                <a:solidFill>
                  <a:schemeClr val="dk1"/>
                </a:solidFill>
                <a:latin typeface="Fira Sans Condensed"/>
                <a:ea typeface="Fira Sans Condensed"/>
                <a:cs typeface="Fira Sans Condensed"/>
                <a:sym typeface="Fira Sans Condensed"/>
              </a:rPr>
              <a:t>assessment.</a:t>
            </a:r>
            <a:endParaRPr b="1" sz="1500">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Clr>
                <a:schemeClr val="dk1"/>
              </a:buClr>
              <a:buSzPts val="1100"/>
              <a:buFont typeface="Arial"/>
              <a:buNone/>
            </a:pPr>
            <a:r>
              <a:rPr lang="en-GB" sz="1500">
                <a:solidFill>
                  <a:schemeClr val="dk1"/>
                </a:solidFill>
                <a:latin typeface="Fira Sans Condensed"/>
                <a:ea typeface="Fira Sans Condensed"/>
                <a:cs typeface="Fira Sans Condensed"/>
                <a:sym typeface="Fira Sans Condensed"/>
              </a:rPr>
              <a:t>The co-requisites are assessed DIGITALLY, in an exam-type format called a </a:t>
            </a:r>
            <a:r>
              <a:rPr b="1" lang="en-GB" sz="1500">
                <a:solidFill>
                  <a:schemeClr val="dk1"/>
                </a:solidFill>
                <a:latin typeface="Fira Sans Condensed"/>
                <a:ea typeface="Fira Sans Condensed"/>
                <a:cs typeface="Fira Sans Condensed"/>
                <a:sym typeface="Fira Sans Condensed"/>
              </a:rPr>
              <a:t>Common Assessment Activity (CAA)</a:t>
            </a:r>
            <a:endParaRPr sz="1500">
              <a:solidFill>
                <a:schemeClr val="dk1"/>
              </a:solidFill>
              <a:latin typeface="Fira Sans Condensed"/>
              <a:ea typeface="Fira Sans Condensed"/>
              <a:cs typeface="Fira Sans Condensed"/>
              <a:sym typeface="Fira Sans Condensed"/>
            </a:endParaRPr>
          </a:p>
          <a:p>
            <a:pPr indent="-323850" lvl="0" marL="457200" rtl="0" algn="l">
              <a:lnSpc>
                <a:spcPct val="115000"/>
              </a:lnSpc>
              <a:spcBef>
                <a:spcPts val="0"/>
              </a:spcBef>
              <a:spcAft>
                <a:spcPts val="0"/>
              </a:spcAft>
              <a:buClr>
                <a:schemeClr val="dk1"/>
              </a:buClr>
              <a:buSzPts val="1500"/>
              <a:buFont typeface="Fira Sans Condensed"/>
              <a:buChar char="●"/>
            </a:pPr>
            <a:r>
              <a:rPr lang="en-GB" sz="1500">
                <a:solidFill>
                  <a:schemeClr val="dk1"/>
                </a:solidFill>
                <a:latin typeface="Fira Sans Condensed"/>
                <a:ea typeface="Fira Sans Condensed"/>
                <a:cs typeface="Fira Sans Condensed"/>
                <a:sym typeface="Fira Sans Condensed"/>
              </a:rPr>
              <a:t>There are 3 separate CAAs: Numeracy, Reading, Writing</a:t>
            </a:r>
            <a:endParaRPr sz="1500">
              <a:solidFill>
                <a:schemeClr val="dk1"/>
              </a:solidFill>
              <a:latin typeface="Fira Sans Condensed"/>
              <a:ea typeface="Fira Sans Condensed"/>
              <a:cs typeface="Fira Sans Condensed"/>
              <a:sym typeface="Fira Sans Condensed"/>
            </a:endParaRPr>
          </a:p>
          <a:p>
            <a:pPr indent="-323850" lvl="0" marL="457200" rtl="0" algn="l">
              <a:lnSpc>
                <a:spcPct val="115000"/>
              </a:lnSpc>
              <a:spcBef>
                <a:spcPts val="0"/>
              </a:spcBef>
              <a:spcAft>
                <a:spcPts val="0"/>
              </a:spcAft>
              <a:buClr>
                <a:schemeClr val="dk1"/>
              </a:buClr>
              <a:buSzPts val="1500"/>
              <a:buFont typeface="Fira Sans Condensed"/>
              <a:buChar char="●"/>
            </a:pPr>
            <a:r>
              <a:rPr lang="en-GB" sz="1500">
                <a:solidFill>
                  <a:schemeClr val="dk1"/>
                </a:solidFill>
                <a:latin typeface="Fira Sans Condensed"/>
                <a:ea typeface="Fira Sans Condensed"/>
                <a:cs typeface="Fira Sans Condensed"/>
                <a:sym typeface="Fira Sans Condensed"/>
              </a:rPr>
              <a:t>These are sat in school during the year, but are marked externally by NZQA</a:t>
            </a:r>
            <a:endParaRPr sz="1500">
              <a:solidFill>
                <a:schemeClr val="dk1"/>
              </a:solidFill>
              <a:latin typeface="Fira Sans Condensed"/>
              <a:ea typeface="Fira Sans Condensed"/>
              <a:cs typeface="Fira Sans Condensed"/>
              <a:sym typeface="Fira Sans Condensed"/>
            </a:endParaRPr>
          </a:p>
          <a:p>
            <a:pPr indent="-323850" lvl="0" marL="457200" rtl="0" algn="l">
              <a:lnSpc>
                <a:spcPct val="115000"/>
              </a:lnSpc>
              <a:spcBef>
                <a:spcPts val="0"/>
              </a:spcBef>
              <a:spcAft>
                <a:spcPts val="0"/>
              </a:spcAft>
              <a:buClr>
                <a:schemeClr val="dk1"/>
              </a:buClr>
              <a:buSzPts val="1500"/>
              <a:buFont typeface="Fira Sans Condensed"/>
              <a:buChar char="●"/>
            </a:pPr>
            <a:r>
              <a:rPr lang="en-GB" sz="1500">
                <a:solidFill>
                  <a:schemeClr val="dk1"/>
                </a:solidFill>
                <a:latin typeface="Fira Sans Condensed"/>
                <a:ea typeface="Fira Sans Condensed"/>
                <a:cs typeface="Fira Sans Condensed"/>
                <a:sym typeface="Fira Sans Condensed"/>
              </a:rPr>
              <a:t>Each test will each take about an hour, but the assessments have no time limits.</a:t>
            </a:r>
            <a:endParaRPr sz="1800">
              <a:solidFill>
                <a:schemeClr val="dk1"/>
              </a:solidFill>
              <a:latin typeface="Fira Sans Condensed"/>
              <a:ea typeface="Fira Sans Condensed"/>
              <a:cs typeface="Fira Sans Condensed"/>
              <a:sym typeface="Fira Sans Condensed"/>
            </a:endParaRPr>
          </a:p>
        </p:txBody>
      </p:sp>
      <p:sp>
        <p:nvSpPr>
          <p:cNvPr id="101" name="Google Shape;101;p17"/>
          <p:cNvSpPr txBox="1"/>
          <p:nvPr/>
        </p:nvSpPr>
        <p:spPr>
          <a:xfrm>
            <a:off x="3467825" y="3560175"/>
            <a:ext cx="5321400" cy="1446300"/>
          </a:xfrm>
          <a:prstGeom prst="rect">
            <a:avLst/>
          </a:prstGeom>
          <a:solidFill>
            <a:srgbClr val="FFD966"/>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GB" sz="1500">
                <a:solidFill>
                  <a:schemeClr val="dk1"/>
                </a:solidFill>
                <a:latin typeface="Fira Sans Condensed"/>
                <a:ea typeface="Fira Sans Condensed"/>
                <a:cs typeface="Fira Sans Condensed"/>
                <a:sym typeface="Fira Sans Condensed"/>
              </a:rPr>
              <a:t>The co-requisite is a qualification.</a:t>
            </a:r>
            <a:endParaRPr sz="15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l">
              <a:lnSpc>
                <a:spcPct val="115000"/>
              </a:lnSpc>
              <a:spcBef>
                <a:spcPts val="0"/>
              </a:spcBef>
              <a:spcAft>
                <a:spcPts val="0"/>
              </a:spcAft>
              <a:buNone/>
            </a:pPr>
            <a:r>
              <a:rPr lang="en-GB" sz="1500">
                <a:solidFill>
                  <a:schemeClr val="dk1"/>
                </a:solidFill>
                <a:latin typeface="Fira Sans Condensed"/>
                <a:ea typeface="Fira Sans Condensed"/>
                <a:cs typeface="Fira Sans Condensed"/>
                <a:sym typeface="Fira Sans Condensed"/>
              </a:rPr>
              <a:t>It measures whether students </a:t>
            </a:r>
            <a:r>
              <a:rPr lang="en-GB" sz="1500">
                <a:solidFill>
                  <a:schemeClr val="dk1"/>
                </a:solidFill>
                <a:latin typeface="Fira Sans Condensed"/>
                <a:ea typeface="Fira Sans Condensed"/>
                <a:cs typeface="Fira Sans Condensed"/>
                <a:sym typeface="Fira Sans Condensed"/>
              </a:rPr>
              <a:t>have</a:t>
            </a:r>
            <a:r>
              <a:rPr lang="en-GB" sz="1500">
                <a:solidFill>
                  <a:schemeClr val="dk1"/>
                </a:solidFill>
                <a:latin typeface="Fira Sans Condensed"/>
                <a:ea typeface="Fira Sans Condensed"/>
                <a:cs typeface="Fira Sans Condensed"/>
                <a:sym typeface="Fira Sans Condensed"/>
              </a:rPr>
              <a:t> met the Literacy and Numeracy requirements for NCEA.</a:t>
            </a:r>
            <a:endParaRPr sz="15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5" name="Shape 105"/>
        <p:cNvGrpSpPr/>
        <p:nvPr/>
      </p:nvGrpSpPr>
      <p:grpSpPr>
        <a:xfrm>
          <a:off x="0" y="0"/>
          <a:ext cx="0" cy="0"/>
          <a:chOff x="0" y="0"/>
          <a:chExt cx="0" cy="0"/>
        </a:xfrm>
      </p:grpSpPr>
      <p:sp>
        <p:nvSpPr>
          <p:cNvPr id="106" name="Google Shape;106;p18"/>
          <p:cNvSpPr/>
          <p:nvPr/>
        </p:nvSpPr>
        <p:spPr>
          <a:xfrm>
            <a:off x="-13350" y="75"/>
            <a:ext cx="3165900" cy="5143500"/>
          </a:xfrm>
          <a:prstGeom prst="rect">
            <a:avLst/>
          </a:prstGeom>
          <a:solidFill>
            <a:srgbClr val="E7E7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07" name="Google Shape;107;p18"/>
          <p:cNvCxnSpPr/>
          <p:nvPr/>
        </p:nvCxnSpPr>
        <p:spPr>
          <a:xfrm>
            <a:off x="3114638" y="5841"/>
            <a:ext cx="0" cy="5131800"/>
          </a:xfrm>
          <a:prstGeom prst="straightConnector1">
            <a:avLst/>
          </a:prstGeom>
          <a:noFill/>
          <a:ln cap="flat" cmpd="sng" w="114300">
            <a:solidFill>
              <a:srgbClr val="FCD537"/>
            </a:solidFill>
            <a:prstDash val="solid"/>
            <a:round/>
            <a:headEnd len="med" w="med" type="none"/>
            <a:tailEnd len="med" w="med" type="none"/>
          </a:ln>
        </p:spPr>
      </p:cxnSp>
      <p:sp>
        <p:nvSpPr>
          <p:cNvPr id="108" name="Google Shape;108;p18"/>
          <p:cNvSpPr txBox="1"/>
          <p:nvPr/>
        </p:nvSpPr>
        <p:spPr>
          <a:xfrm>
            <a:off x="199875" y="408750"/>
            <a:ext cx="2635500" cy="637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sz="3800">
                <a:solidFill>
                  <a:schemeClr val="dk1"/>
                </a:solidFill>
                <a:latin typeface="Cormorant Garamond Medium"/>
                <a:ea typeface="Cormorant Garamond Medium"/>
                <a:cs typeface="Cormorant Garamond Medium"/>
                <a:sym typeface="Cormorant Garamond Medium"/>
              </a:rPr>
              <a:t>HOW DOES IT FIT WITH</a:t>
            </a:r>
            <a:r>
              <a:rPr lang="en-GB" sz="3800">
                <a:solidFill>
                  <a:schemeClr val="dk1"/>
                </a:solidFill>
                <a:latin typeface="Cormorant Garamond Medium"/>
                <a:ea typeface="Cormorant Garamond Medium"/>
                <a:cs typeface="Cormorant Garamond Medium"/>
                <a:sym typeface="Cormorant Garamond Medium"/>
              </a:rPr>
              <a:t> NCEA?</a:t>
            </a:r>
            <a:endParaRPr sz="3800">
              <a:solidFill>
                <a:schemeClr val="dk1"/>
              </a:solidFill>
              <a:latin typeface="Cormorant Garamond Medium"/>
              <a:ea typeface="Cormorant Garamond Medium"/>
              <a:cs typeface="Cormorant Garamond Medium"/>
              <a:sym typeface="Cormorant Garamond Medium"/>
            </a:endParaRPr>
          </a:p>
          <a:p>
            <a:pPr indent="0" lvl="0" marL="0" rtl="0" algn="l">
              <a:spcBef>
                <a:spcPts val="0"/>
              </a:spcBef>
              <a:spcAft>
                <a:spcPts val="0"/>
              </a:spcAft>
              <a:buClr>
                <a:schemeClr val="dk1"/>
              </a:buClr>
              <a:buSzPts val="1100"/>
              <a:buFont typeface="Arial"/>
              <a:buNone/>
            </a:pPr>
            <a:r>
              <a:t/>
            </a:r>
            <a:endParaRPr sz="3800">
              <a:solidFill>
                <a:schemeClr val="dk1"/>
              </a:solidFill>
              <a:latin typeface="Cormorant Garamond Medium"/>
              <a:ea typeface="Cormorant Garamond Medium"/>
              <a:cs typeface="Cormorant Garamond Medium"/>
              <a:sym typeface="Cormorant Garamond Medium"/>
            </a:endParaRPr>
          </a:p>
          <a:p>
            <a:pPr indent="0" lvl="0" marL="0" rtl="0" algn="l">
              <a:spcBef>
                <a:spcPts val="0"/>
              </a:spcBef>
              <a:spcAft>
                <a:spcPts val="0"/>
              </a:spcAft>
              <a:buClr>
                <a:schemeClr val="dk1"/>
              </a:buClr>
              <a:buSzPts val="1100"/>
              <a:buFont typeface="Arial"/>
              <a:buNone/>
            </a:pPr>
            <a:r>
              <a:rPr lang="en-GB" sz="2300">
                <a:solidFill>
                  <a:schemeClr val="dk1"/>
                </a:solidFill>
                <a:latin typeface="Fira Sans Condensed SemiBold"/>
                <a:ea typeface="Fira Sans Condensed SemiBold"/>
                <a:cs typeface="Fira Sans Condensed SemiBold"/>
                <a:sym typeface="Fira Sans Condensed SemiBold"/>
              </a:rPr>
              <a:t>ARE THESE TESTS WORTH CREDITS?</a:t>
            </a:r>
            <a:endParaRPr sz="3800">
              <a:solidFill>
                <a:schemeClr val="dk1"/>
              </a:solidFill>
              <a:latin typeface="Cormorant Garamond Medium"/>
              <a:ea typeface="Cormorant Garamond Medium"/>
              <a:cs typeface="Cormorant Garamond Medium"/>
              <a:sym typeface="Cormorant Garamond Medium"/>
            </a:endParaRPr>
          </a:p>
          <a:p>
            <a:pPr indent="0" lvl="0" marL="0" rtl="0" algn="l">
              <a:spcBef>
                <a:spcPts val="0"/>
              </a:spcBef>
              <a:spcAft>
                <a:spcPts val="0"/>
              </a:spcAft>
              <a:buClr>
                <a:schemeClr val="dk1"/>
              </a:buClr>
              <a:buSzPts val="1100"/>
              <a:buFont typeface="Arial"/>
              <a:buNone/>
            </a:pPr>
            <a:r>
              <a:t/>
            </a:r>
            <a:endParaRPr sz="3800">
              <a:solidFill>
                <a:schemeClr val="dk1"/>
              </a:solidFill>
              <a:latin typeface="Cormorant Garamond Medium"/>
              <a:ea typeface="Cormorant Garamond Medium"/>
              <a:cs typeface="Cormorant Garamond Medium"/>
              <a:sym typeface="Cormorant Garamond Medium"/>
            </a:endParaRPr>
          </a:p>
          <a:p>
            <a:pPr indent="0" lvl="0" marL="0" rtl="0" algn="l">
              <a:spcBef>
                <a:spcPts val="0"/>
              </a:spcBef>
              <a:spcAft>
                <a:spcPts val="0"/>
              </a:spcAft>
              <a:buClr>
                <a:schemeClr val="dk1"/>
              </a:buClr>
              <a:buSzPts val="1100"/>
              <a:buFont typeface="Arial"/>
              <a:buNone/>
            </a:pPr>
            <a:r>
              <a:t/>
            </a:r>
            <a:endParaRPr sz="3800">
              <a:solidFill>
                <a:schemeClr val="dk1"/>
              </a:solidFill>
              <a:latin typeface="Cormorant Garamond Medium"/>
              <a:ea typeface="Cormorant Garamond Medium"/>
              <a:cs typeface="Cormorant Garamond Medium"/>
              <a:sym typeface="Cormorant Garamond Medium"/>
            </a:endParaRPr>
          </a:p>
          <a:p>
            <a:pPr indent="0" lvl="0" marL="0" rtl="0" algn="l">
              <a:spcBef>
                <a:spcPts val="0"/>
              </a:spcBef>
              <a:spcAft>
                <a:spcPts val="0"/>
              </a:spcAft>
              <a:buClr>
                <a:schemeClr val="dk1"/>
              </a:buClr>
              <a:buSzPts val="1100"/>
              <a:buFont typeface="Arial"/>
              <a:buNone/>
            </a:pPr>
            <a:r>
              <a:t/>
            </a:r>
            <a:endParaRPr sz="5000">
              <a:solidFill>
                <a:schemeClr val="dk1"/>
              </a:solidFill>
              <a:latin typeface="Cormorant Garamond Medium"/>
              <a:ea typeface="Cormorant Garamond Medium"/>
              <a:cs typeface="Cormorant Garamond Medium"/>
              <a:sym typeface="Cormorant Garamond Medium"/>
            </a:endParaRPr>
          </a:p>
          <a:p>
            <a:pPr indent="0" lvl="0" marL="0" rtl="0" algn="l">
              <a:spcBef>
                <a:spcPts val="0"/>
              </a:spcBef>
              <a:spcAft>
                <a:spcPts val="0"/>
              </a:spcAft>
              <a:buNone/>
            </a:pPr>
            <a:r>
              <a:t/>
            </a:r>
            <a:endParaRPr sz="22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t/>
            </a:r>
            <a:endParaRPr sz="1800">
              <a:solidFill>
                <a:schemeClr val="dk1"/>
              </a:solidFill>
              <a:latin typeface="Fira Sans Condensed"/>
              <a:ea typeface="Fira Sans Condensed"/>
              <a:cs typeface="Fira Sans Condensed"/>
              <a:sym typeface="Fira Sans Condensed"/>
            </a:endParaRPr>
          </a:p>
        </p:txBody>
      </p:sp>
      <p:sp>
        <p:nvSpPr>
          <p:cNvPr id="109" name="Google Shape;109;p18"/>
          <p:cNvSpPr txBox="1"/>
          <p:nvPr/>
        </p:nvSpPr>
        <p:spPr>
          <a:xfrm>
            <a:off x="3393925" y="161525"/>
            <a:ext cx="5463300" cy="46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chemeClr val="dk1"/>
              </a:buClr>
              <a:buSzPts val="1100"/>
              <a:buFont typeface="Arial"/>
              <a:buNone/>
            </a:pPr>
            <a:r>
              <a:t/>
            </a:r>
            <a:endParaRPr sz="17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7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700">
              <a:solidFill>
                <a:schemeClr val="dk2"/>
              </a:solidFill>
              <a:latin typeface="Fira Sans Condensed"/>
              <a:ea typeface="Fira Sans Condensed"/>
              <a:cs typeface="Fira Sans Condensed"/>
              <a:sym typeface="Fira Sans Condensed"/>
            </a:endParaRPr>
          </a:p>
        </p:txBody>
      </p:sp>
      <p:pic>
        <p:nvPicPr>
          <p:cNvPr id="110" name="Google Shape;110;p18"/>
          <p:cNvPicPr preferRelativeResize="0"/>
          <p:nvPr/>
        </p:nvPicPr>
        <p:blipFill>
          <a:blip r:embed="rId3">
            <a:alphaModFix/>
          </a:blip>
          <a:stretch>
            <a:fillRect/>
          </a:stretch>
        </p:blipFill>
        <p:spPr>
          <a:xfrm>
            <a:off x="3742288" y="69938"/>
            <a:ext cx="5267325" cy="5114925"/>
          </a:xfrm>
          <a:prstGeom prst="rect">
            <a:avLst/>
          </a:prstGeom>
          <a:noFill/>
          <a:ln>
            <a:noFill/>
          </a:ln>
        </p:spPr>
      </p:pic>
      <p:sp>
        <p:nvSpPr>
          <p:cNvPr id="111" name="Google Shape;111;p18"/>
          <p:cNvSpPr txBox="1"/>
          <p:nvPr/>
        </p:nvSpPr>
        <p:spPr>
          <a:xfrm>
            <a:off x="3640800" y="1231725"/>
            <a:ext cx="1721100" cy="9957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chemeClr val="dk1"/>
                </a:solidFill>
                <a:latin typeface="Fira Sans Condensed"/>
                <a:ea typeface="Fira Sans Condensed"/>
                <a:cs typeface="Fira Sans Condensed"/>
                <a:sym typeface="Fira Sans Condensed"/>
              </a:rPr>
              <a:t>NCEA qualification at ANY level</a:t>
            </a:r>
            <a:endParaRPr b="1" sz="18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 name="Shape 115"/>
        <p:cNvGrpSpPr/>
        <p:nvPr/>
      </p:nvGrpSpPr>
      <p:grpSpPr>
        <a:xfrm>
          <a:off x="0" y="0"/>
          <a:ext cx="0" cy="0"/>
          <a:chOff x="0" y="0"/>
          <a:chExt cx="0" cy="0"/>
        </a:xfrm>
      </p:grpSpPr>
      <p:sp>
        <p:nvSpPr>
          <p:cNvPr id="116" name="Google Shape;116;p19"/>
          <p:cNvSpPr/>
          <p:nvPr/>
        </p:nvSpPr>
        <p:spPr>
          <a:xfrm>
            <a:off x="-13350" y="75"/>
            <a:ext cx="3165900" cy="5143500"/>
          </a:xfrm>
          <a:prstGeom prst="rect">
            <a:avLst/>
          </a:prstGeom>
          <a:solidFill>
            <a:srgbClr val="E7E7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17" name="Google Shape;117;p19"/>
          <p:cNvCxnSpPr/>
          <p:nvPr/>
        </p:nvCxnSpPr>
        <p:spPr>
          <a:xfrm>
            <a:off x="3114638" y="5841"/>
            <a:ext cx="0" cy="5131800"/>
          </a:xfrm>
          <a:prstGeom prst="straightConnector1">
            <a:avLst/>
          </a:prstGeom>
          <a:noFill/>
          <a:ln cap="flat" cmpd="sng" w="114300">
            <a:solidFill>
              <a:srgbClr val="FCD537"/>
            </a:solidFill>
            <a:prstDash val="solid"/>
            <a:round/>
            <a:headEnd len="med" w="med" type="none"/>
            <a:tailEnd len="med" w="med" type="none"/>
          </a:ln>
        </p:spPr>
      </p:cxnSp>
      <p:sp>
        <p:nvSpPr>
          <p:cNvPr id="118" name="Google Shape;118;p19"/>
          <p:cNvSpPr txBox="1"/>
          <p:nvPr/>
        </p:nvSpPr>
        <p:spPr>
          <a:xfrm>
            <a:off x="199875" y="408750"/>
            <a:ext cx="2635500" cy="4463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800">
                <a:solidFill>
                  <a:schemeClr val="dk1"/>
                </a:solidFill>
                <a:latin typeface="Cormorant Garamond Medium"/>
                <a:ea typeface="Cormorant Garamond Medium"/>
                <a:cs typeface="Cormorant Garamond Medium"/>
                <a:sym typeface="Cormorant Garamond Medium"/>
              </a:rPr>
              <a:t>‘New Look’ NCEA</a:t>
            </a:r>
            <a:endParaRPr sz="3800">
              <a:solidFill>
                <a:schemeClr val="dk1"/>
              </a:solidFill>
              <a:latin typeface="Cormorant Garamond Medium"/>
              <a:ea typeface="Cormorant Garamond Medium"/>
              <a:cs typeface="Cormorant Garamond Medium"/>
              <a:sym typeface="Cormorant Garamond Medium"/>
            </a:endParaRPr>
          </a:p>
          <a:p>
            <a:pPr indent="0" lvl="0" marL="0" rtl="0" algn="l">
              <a:spcBef>
                <a:spcPts val="0"/>
              </a:spcBef>
              <a:spcAft>
                <a:spcPts val="0"/>
              </a:spcAft>
              <a:buNone/>
            </a:pPr>
            <a:r>
              <a:t/>
            </a:r>
            <a:endParaRPr>
              <a:solidFill>
                <a:schemeClr val="dk1"/>
              </a:solidFill>
              <a:latin typeface="Cormorant Garamond Medium"/>
              <a:ea typeface="Cormorant Garamond Medium"/>
              <a:cs typeface="Cormorant Garamond Medium"/>
              <a:sym typeface="Cormorant Garamond Medium"/>
            </a:endParaRPr>
          </a:p>
          <a:p>
            <a:pPr indent="0" lvl="0" marL="0" rtl="0" algn="l">
              <a:spcBef>
                <a:spcPts val="0"/>
              </a:spcBef>
              <a:spcAft>
                <a:spcPts val="0"/>
              </a:spcAft>
              <a:buNone/>
            </a:pPr>
            <a:r>
              <a:rPr lang="en-GB" sz="3000">
                <a:solidFill>
                  <a:schemeClr val="dk1"/>
                </a:solidFill>
                <a:latin typeface="Fira Sans Condensed SemiBold"/>
                <a:ea typeface="Fira Sans Condensed SemiBold"/>
                <a:cs typeface="Fira Sans Condensed SemiBold"/>
                <a:sym typeface="Fira Sans Condensed SemiBold"/>
              </a:rPr>
              <a:t>LITERACY AND NUMERACY CO-REQUISITE</a:t>
            </a:r>
            <a:endParaRPr sz="30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None/>
            </a:pPr>
            <a:r>
              <a:rPr lang="en-GB" sz="1600">
                <a:solidFill>
                  <a:schemeClr val="dk1"/>
                </a:solidFill>
                <a:latin typeface="Fira Sans Condensed SemiBold"/>
                <a:ea typeface="Fira Sans Condensed SemiBold"/>
                <a:cs typeface="Fira Sans Condensed SemiBold"/>
                <a:sym typeface="Fira Sans Condensed SemiBold"/>
              </a:rPr>
              <a:t>Is assessed through separate standards. Students only need to meet this requirement once.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800">
              <a:solidFill>
                <a:schemeClr val="dk1"/>
              </a:solidFill>
              <a:latin typeface="Fira Sans Condensed"/>
              <a:ea typeface="Fira Sans Condensed"/>
              <a:cs typeface="Fira Sans Condensed"/>
              <a:sym typeface="Fira Sans Condensed"/>
            </a:endParaRPr>
          </a:p>
        </p:txBody>
      </p:sp>
      <p:sp>
        <p:nvSpPr>
          <p:cNvPr id="119" name="Google Shape;119;p19"/>
          <p:cNvSpPr txBox="1"/>
          <p:nvPr/>
        </p:nvSpPr>
        <p:spPr>
          <a:xfrm>
            <a:off x="3393925" y="161525"/>
            <a:ext cx="5463300" cy="46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7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chemeClr val="dk1"/>
              </a:buClr>
              <a:buSzPts val="1100"/>
              <a:buFont typeface="Arial"/>
              <a:buNone/>
            </a:pPr>
            <a:r>
              <a:t/>
            </a:r>
            <a:endParaRPr sz="17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700">
              <a:solidFill>
                <a:schemeClr val="dk2"/>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700">
              <a:solidFill>
                <a:schemeClr val="dk2"/>
              </a:solidFill>
              <a:latin typeface="Fira Sans Condensed"/>
              <a:ea typeface="Fira Sans Condensed"/>
              <a:cs typeface="Fira Sans Condensed"/>
              <a:sym typeface="Fira Sans Condensed"/>
            </a:endParaRPr>
          </a:p>
        </p:txBody>
      </p:sp>
      <p:pic>
        <p:nvPicPr>
          <p:cNvPr id="120" name="Google Shape;120;p19"/>
          <p:cNvPicPr preferRelativeResize="0"/>
          <p:nvPr/>
        </p:nvPicPr>
        <p:blipFill>
          <a:blip r:embed="rId3">
            <a:alphaModFix/>
          </a:blip>
          <a:stretch>
            <a:fillRect/>
          </a:stretch>
        </p:blipFill>
        <p:spPr>
          <a:xfrm>
            <a:off x="3393925" y="475323"/>
            <a:ext cx="5463301" cy="4198801"/>
          </a:xfrm>
          <a:prstGeom prst="rect">
            <a:avLst/>
          </a:prstGeom>
          <a:noFill/>
          <a:ln>
            <a:noFill/>
          </a:ln>
        </p:spPr>
      </p:pic>
      <p:sp>
        <p:nvSpPr>
          <p:cNvPr id="121" name="Google Shape;121;p19"/>
          <p:cNvSpPr txBox="1"/>
          <p:nvPr/>
        </p:nvSpPr>
        <p:spPr>
          <a:xfrm>
            <a:off x="3840775" y="475325"/>
            <a:ext cx="1664400" cy="432600"/>
          </a:xfrm>
          <a:prstGeom prst="rect">
            <a:avLst/>
          </a:prstGeom>
          <a:solidFill>
            <a:srgbClr val="B7B7B7"/>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chemeClr val="dk1"/>
                </a:solidFill>
              </a:rPr>
              <a:t>Old NCEA</a:t>
            </a:r>
            <a:endParaRPr b="1" sz="1800">
              <a:solidFill>
                <a:schemeClr val="dk1"/>
              </a:solidFill>
            </a:endParaRPr>
          </a:p>
        </p:txBody>
      </p:sp>
      <p:sp>
        <p:nvSpPr>
          <p:cNvPr id="122" name="Google Shape;122;p19"/>
          <p:cNvSpPr txBox="1"/>
          <p:nvPr/>
        </p:nvSpPr>
        <p:spPr>
          <a:xfrm>
            <a:off x="6355375" y="475325"/>
            <a:ext cx="1664400" cy="432600"/>
          </a:xfrm>
          <a:prstGeom prst="rect">
            <a:avLst/>
          </a:prstGeom>
          <a:solidFill>
            <a:srgbClr val="B7B7B7"/>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chemeClr val="dk1"/>
                </a:solidFill>
              </a:rPr>
              <a:t>New</a:t>
            </a:r>
            <a:r>
              <a:rPr b="1" lang="en-GB" sz="1800">
                <a:solidFill>
                  <a:schemeClr val="dk1"/>
                </a:solidFill>
              </a:rPr>
              <a:t> NCEA</a:t>
            </a:r>
            <a:endParaRPr b="1" sz="18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 name="Shape 126"/>
        <p:cNvGrpSpPr/>
        <p:nvPr/>
      </p:nvGrpSpPr>
      <p:grpSpPr>
        <a:xfrm>
          <a:off x="0" y="0"/>
          <a:ext cx="0" cy="0"/>
          <a:chOff x="0" y="0"/>
          <a:chExt cx="0" cy="0"/>
        </a:xfrm>
      </p:grpSpPr>
      <p:sp>
        <p:nvSpPr>
          <p:cNvPr id="127" name="Google Shape;127;p20"/>
          <p:cNvSpPr/>
          <p:nvPr/>
        </p:nvSpPr>
        <p:spPr>
          <a:xfrm>
            <a:off x="-13350" y="75"/>
            <a:ext cx="3165900" cy="5143500"/>
          </a:xfrm>
          <a:prstGeom prst="rect">
            <a:avLst/>
          </a:prstGeom>
          <a:solidFill>
            <a:srgbClr val="E7E7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28" name="Google Shape;128;p20"/>
          <p:cNvCxnSpPr/>
          <p:nvPr/>
        </p:nvCxnSpPr>
        <p:spPr>
          <a:xfrm>
            <a:off x="3114638" y="5841"/>
            <a:ext cx="0" cy="5131800"/>
          </a:xfrm>
          <a:prstGeom prst="straightConnector1">
            <a:avLst/>
          </a:prstGeom>
          <a:noFill/>
          <a:ln cap="flat" cmpd="sng" w="114300">
            <a:solidFill>
              <a:srgbClr val="FCD537"/>
            </a:solidFill>
            <a:prstDash val="solid"/>
            <a:round/>
            <a:headEnd len="med" w="med" type="none"/>
            <a:tailEnd len="med" w="med" type="none"/>
          </a:ln>
        </p:spPr>
      </p:cxnSp>
      <p:sp>
        <p:nvSpPr>
          <p:cNvPr id="129" name="Google Shape;129;p20"/>
          <p:cNvSpPr txBox="1"/>
          <p:nvPr/>
        </p:nvSpPr>
        <p:spPr>
          <a:xfrm>
            <a:off x="347350" y="408750"/>
            <a:ext cx="2564400" cy="4941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chemeClr val="dk1"/>
                </a:solidFill>
                <a:latin typeface="Cormorant Infant Medium"/>
                <a:ea typeface="Cormorant Infant Medium"/>
                <a:cs typeface="Cormorant Infant Medium"/>
                <a:sym typeface="Cormorant Infant Medium"/>
              </a:rPr>
              <a:t>THE NCEA LITERACY AND NUMERACY CO-REQUISITE</a:t>
            </a:r>
            <a:endParaRPr sz="2400">
              <a:solidFill>
                <a:schemeClr val="dk1"/>
              </a:solidFill>
              <a:latin typeface="Cormorant Infant Medium"/>
              <a:ea typeface="Cormorant Infant Medium"/>
              <a:cs typeface="Cormorant Infant Medium"/>
              <a:sym typeface="Cormorant Infant Medium"/>
            </a:endParaRPr>
          </a:p>
          <a:p>
            <a:pPr indent="0" lvl="0" marL="0" rtl="0" algn="l">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rPr lang="en-GB" sz="2300">
                <a:solidFill>
                  <a:schemeClr val="dk1"/>
                </a:solidFill>
                <a:latin typeface="Fira Sans Condensed SemiBold"/>
                <a:ea typeface="Fira Sans Condensed SemiBold"/>
                <a:cs typeface="Fira Sans Condensed SemiBold"/>
                <a:sym typeface="Fira Sans Condensed SemiBold"/>
              </a:rPr>
              <a:t>ARE THERE ANY OTHER WAYS TO MEET THE REQUIREMENT</a:t>
            </a:r>
            <a:r>
              <a:rPr lang="en-GB" sz="2300">
                <a:solidFill>
                  <a:schemeClr val="dk1"/>
                </a:solidFill>
                <a:latin typeface="Fira Sans Condensed SemiBold"/>
                <a:ea typeface="Fira Sans Condensed SemiBold"/>
                <a:cs typeface="Fira Sans Condensed SemiBold"/>
                <a:sym typeface="Fira Sans Condensed SemiBold"/>
              </a:rPr>
              <a:t>?</a:t>
            </a:r>
            <a:endParaRPr sz="23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None/>
            </a:pPr>
            <a:r>
              <a:t/>
            </a:r>
            <a:endParaRPr sz="1100">
              <a:solidFill>
                <a:schemeClr val="dk1"/>
              </a:solidFill>
              <a:latin typeface="Fira Sans Condensed"/>
              <a:ea typeface="Fira Sans Condensed"/>
              <a:cs typeface="Fira Sans Condensed"/>
              <a:sym typeface="Fira Sans Condensed"/>
            </a:endParaRPr>
          </a:p>
        </p:txBody>
      </p:sp>
      <p:sp>
        <p:nvSpPr>
          <p:cNvPr id="130" name="Google Shape;130;p20"/>
          <p:cNvSpPr txBox="1"/>
          <p:nvPr/>
        </p:nvSpPr>
        <p:spPr>
          <a:xfrm>
            <a:off x="3370775" y="424200"/>
            <a:ext cx="5564100" cy="3542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400">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Clr>
                <a:schemeClr val="dk1"/>
              </a:buClr>
              <a:buSzPts val="1100"/>
              <a:buFont typeface="Arial"/>
              <a:buNone/>
            </a:pPr>
            <a:r>
              <a:rPr b="1" lang="en-GB" sz="2100">
                <a:solidFill>
                  <a:schemeClr val="dk1"/>
                </a:solidFill>
                <a:latin typeface="Fira Sans Condensed"/>
                <a:ea typeface="Fira Sans Condensed"/>
                <a:cs typeface="Fira Sans Condensed"/>
                <a:sym typeface="Fira Sans Condensed"/>
              </a:rPr>
              <a:t>After 2026, the dedicated tests will be the only way to meet the co-requisite requirements.</a:t>
            </a:r>
            <a:endParaRPr b="1" sz="2100">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800"/>
              </a:spcAft>
              <a:buClr>
                <a:schemeClr val="dk1"/>
              </a:buClr>
              <a:buSzPts val="1100"/>
              <a:buFont typeface="Arial"/>
              <a:buNone/>
            </a:pPr>
            <a:r>
              <a:t/>
            </a:r>
            <a:endParaRPr sz="2500">
              <a:solidFill>
                <a:schemeClr val="dk1"/>
              </a:solidFill>
              <a:latin typeface="Fira Sans Condensed"/>
              <a:ea typeface="Fira Sans Condensed"/>
              <a:cs typeface="Fira Sans Condensed"/>
              <a:sym typeface="Fira Sans Condensed"/>
            </a:endParaRPr>
          </a:p>
        </p:txBody>
      </p:sp>
      <p:sp>
        <p:nvSpPr>
          <p:cNvPr id="131" name="Google Shape;131;p20"/>
          <p:cNvSpPr txBox="1"/>
          <p:nvPr/>
        </p:nvSpPr>
        <p:spPr>
          <a:xfrm>
            <a:off x="3467825" y="2591225"/>
            <a:ext cx="5321400" cy="1881900"/>
          </a:xfrm>
          <a:prstGeom prst="rect">
            <a:avLst/>
          </a:prstGeom>
          <a:solidFill>
            <a:srgbClr val="FFF2CC"/>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700">
                <a:solidFill>
                  <a:schemeClr val="dk1"/>
                </a:solidFill>
                <a:latin typeface="Fira Sans Condensed"/>
                <a:ea typeface="Fira Sans Condensed"/>
                <a:cs typeface="Fira Sans Condensed"/>
                <a:sym typeface="Fira Sans Condensed"/>
              </a:rPr>
              <a:t>Students who are fluent in Te Reo Māori may like to consider Te Reo Matatini me te Pāngarau, equivalent assessments in Te Reo Māori. </a:t>
            </a:r>
            <a:endParaRPr sz="1700">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800"/>
              </a:spcAft>
              <a:buClr>
                <a:schemeClr val="dk1"/>
              </a:buClr>
              <a:buSzPts val="1100"/>
              <a:buFont typeface="Arial"/>
              <a:buNone/>
            </a:pPr>
            <a:r>
              <a:rPr lang="en-GB" sz="1700">
                <a:solidFill>
                  <a:schemeClr val="dk1"/>
                </a:solidFill>
                <a:latin typeface="Fira Sans Condensed"/>
                <a:ea typeface="Fira Sans Condensed"/>
                <a:cs typeface="Fira Sans Condensed"/>
                <a:sym typeface="Fira Sans Condensed"/>
              </a:rPr>
              <a:t>Contact us if this is an opportunity that might be of interest to your young person.</a:t>
            </a:r>
            <a:endParaRPr>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35" name="Shape 135"/>
        <p:cNvGrpSpPr/>
        <p:nvPr/>
      </p:nvGrpSpPr>
      <p:grpSpPr>
        <a:xfrm>
          <a:off x="0" y="0"/>
          <a:ext cx="0" cy="0"/>
          <a:chOff x="0" y="0"/>
          <a:chExt cx="0" cy="0"/>
        </a:xfrm>
      </p:grpSpPr>
      <p:sp>
        <p:nvSpPr>
          <p:cNvPr id="136" name="Google Shape;136;p21"/>
          <p:cNvSpPr txBox="1"/>
          <p:nvPr/>
        </p:nvSpPr>
        <p:spPr>
          <a:xfrm>
            <a:off x="0" y="346425"/>
            <a:ext cx="9144000" cy="7575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None/>
            </a:pPr>
            <a:r>
              <a:rPr lang="en-GB" sz="2600">
                <a:latin typeface="Cormorant Infant Medium"/>
                <a:ea typeface="Cormorant Infant Medium"/>
                <a:cs typeface="Cormorant Infant Medium"/>
                <a:sym typeface="Cormorant Infant Medium"/>
              </a:rPr>
              <a:t>CAAs (Common Assessment Activities)</a:t>
            </a:r>
            <a:endParaRPr sz="2600">
              <a:solidFill>
                <a:srgbClr val="000000"/>
              </a:solidFill>
              <a:latin typeface="Cormorant Infant Medium"/>
              <a:ea typeface="Cormorant Infant Medium"/>
              <a:cs typeface="Cormorant Infant Medium"/>
              <a:sym typeface="Cormorant Infant Medium"/>
            </a:endParaRPr>
          </a:p>
        </p:txBody>
      </p:sp>
      <p:cxnSp>
        <p:nvCxnSpPr>
          <p:cNvPr id="137" name="Google Shape;137;p21"/>
          <p:cNvCxnSpPr/>
          <p:nvPr/>
        </p:nvCxnSpPr>
        <p:spPr>
          <a:xfrm>
            <a:off x="7398200" y="723525"/>
            <a:ext cx="1231200" cy="0"/>
          </a:xfrm>
          <a:prstGeom prst="straightConnector1">
            <a:avLst/>
          </a:prstGeom>
          <a:noFill/>
          <a:ln cap="flat" cmpd="sng" w="76200">
            <a:solidFill>
              <a:srgbClr val="FFD966"/>
            </a:solidFill>
            <a:prstDash val="solid"/>
            <a:round/>
            <a:headEnd len="med" w="med" type="none"/>
            <a:tailEnd len="med" w="med" type="none"/>
          </a:ln>
        </p:spPr>
      </p:cxnSp>
      <p:sp>
        <p:nvSpPr>
          <p:cNvPr id="138" name="Google Shape;138;p21"/>
          <p:cNvSpPr txBox="1"/>
          <p:nvPr/>
        </p:nvSpPr>
        <p:spPr>
          <a:xfrm>
            <a:off x="0" y="951525"/>
            <a:ext cx="914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800">
                <a:solidFill>
                  <a:schemeClr val="dk1"/>
                </a:solidFill>
                <a:latin typeface="Fira Sans Condensed SemiBold"/>
                <a:ea typeface="Fira Sans Condensed SemiBold"/>
                <a:cs typeface="Fira Sans Condensed SemiBold"/>
                <a:sym typeface="Fira Sans Condensed SemiBold"/>
              </a:rPr>
              <a:t>WHAT DOES THIS LOOK LIKE AT WC?</a:t>
            </a:r>
            <a:endParaRPr sz="1800">
              <a:solidFill>
                <a:schemeClr val="dk1"/>
              </a:solidFill>
              <a:latin typeface="Fira Sans Condensed SemiBold"/>
              <a:ea typeface="Fira Sans Condensed SemiBold"/>
              <a:cs typeface="Fira Sans Condensed SemiBold"/>
              <a:sym typeface="Fira Sans Condensed SemiBold"/>
            </a:endParaRPr>
          </a:p>
        </p:txBody>
      </p:sp>
      <p:sp>
        <p:nvSpPr>
          <p:cNvPr id="139" name="Google Shape;139;p21"/>
          <p:cNvSpPr txBox="1"/>
          <p:nvPr/>
        </p:nvSpPr>
        <p:spPr>
          <a:xfrm>
            <a:off x="592850" y="1533425"/>
            <a:ext cx="7842900" cy="341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latin typeface="Fira Sans Condensed"/>
                <a:ea typeface="Fira Sans Condensed"/>
                <a:cs typeface="Fira Sans Condensed"/>
                <a:sym typeface="Fira Sans Condensed"/>
              </a:rPr>
              <a:t>There are two ‘windows’ during the year, determined by NZQA, for students to sit the tests.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rPr lang="en-GB">
                <a:solidFill>
                  <a:schemeClr val="dk1"/>
                </a:solidFill>
                <a:latin typeface="Fira Sans Condensed"/>
                <a:ea typeface="Fira Sans Condensed"/>
                <a:cs typeface="Fira Sans Condensed"/>
                <a:sym typeface="Fira Sans Condensed"/>
              </a:rPr>
              <a:t>At Wellington College:</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80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Year 10 students sit the Numeracy and Reading tests</a:t>
            </a:r>
            <a:endParaRPr>
              <a:solidFill>
                <a:schemeClr val="dk1"/>
              </a:solidFill>
              <a:latin typeface="Fira Sans Condensed"/>
              <a:ea typeface="Fira Sans Condensed"/>
              <a:cs typeface="Fira Sans Condensed"/>
              <a:sym typeface="Fira Sans Condensed"/>
            </a:endParaRPr>
          </a:p>
          <a:p>
            <a:pPr indent="-317500" lvl="0" marL="457200" rtl="0" algn="l">
              <a:lnSpc>
                <a:spcPct val="115000"/>
              </a:lnSpc>
              <a:spcBef>
                <a:spcPts val="0"/>
              </a:spcBef>
              <a:spcAft>
                <a:spcPts val="0"/>
              </a:spcAft>
              <a:buClr>
                <a:schemeClr val="dk1"/>
              </a:buClr>
              <a:buSzPts val="1400"/>
              <a:buFont typeface="Fira Sans Condensed"/>
              <a:buChar char="●"/>
            </a:pPr>
            <a:r>
              <a:rPr lang="en-GB">
                <a:solidFill>
                  <a:schemeClr val="dk1"/>
                </a:solidFill>
                <a:latin typeface="Fira Sans Condensed"/>
                <a:ea typeface="Fira Sans Condensed"/>
                <a:cs typeface="Fira Sans Condensed"/>
                <a:sym typeface="Fira Sans Condensed"/>
              </a:rPr>
              <a:t>Year 11 students sit the Writing test</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t/>
            </a:r>
            <a:endParaRPr sz="300">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rPr lang="en-GB">
                <a:solidFill>
                  <a:schemeClr val="dk1"/>
                </a:solidFill>
                <a:latin typeface="Fira Sans Condensed"/>
                <a:ea typeface="Fira Sans Condensed"/>
                <a:cs typeface="Fira Sans Condensed"/>
                <a:sym typeface="Fira Sans Condensed"/>
              </a:rPr>
              <a:t>Any student who needs to re-sit the test will do so at the next appropriate opportunity.  This includes</a:t>
            </a:r>
            <a:r>
              <a:rPr lang="en-GB">
                <a:solidFill>
                  <a:schemeClr val="dk1"/>
                </a:solidFill>
                <a:latin typeface="Fira Sans Condensed"/>
                <a:ea typeface="Fira Sans Condensed"/>
                <a:cs typeface="Fira Sans Condensed"/>
                <a:sym typeface="Fira Sans Condensed"/>
              </a:rPr>
              <a:t> students who miss the test due to illness or other absence.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t/>
            </a:r>
            <a:endParaRPr>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t/>
            </a:r>
            <a:endParaRPr sz="1600">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0"/>
              </a:spcAft>
              <a:buNone/>
            </a:pPr>
            <a:r>
              <a:t/>
            </a:r>
            <a:endParaRPr sz="1600">
              <a:solidFill>
                <a:schemeClr val="dk1"/>
              </a:solidFill>
              <a:latin typeface="Fira Sans Condensed"/>
              <a:ea typeface="Fira Sans Condensed"/>
              <a:cs typeface="Fira Sans Condensed"/>
              <a:sym typeface="Fira Sans Condensed"/>
            </a:endParaRPr>
          </a:p>
          <a:p>
            <a:pPr indent="0" lvl="0" marL="0" rtl="0" algn="l">
              <a:lnSpc>
                <a:spcPct val="115000"/>
              </a:lnSpc>
              <a:spcBef>
                <a:spcPts val="800"/>
              </a:spcBef>
              <a:spcAft>
                <a:spcPts val="800"/>
              </a:spcAft>
              <a:buNone/>
            </a:pPr>
            <a:r>
              <a:t/>
            </a:r>
            <a:endParaRPr sz="1900">
              <a:solidFill>
                <a:schemeClr val="dk1"/>
              </a:solidFill>
              <a:latin typeface="Fira Sans Condensed"/>
              <a:ea typeface="Fira Sans Condensed"/>
              <a:cs typeface="Fira Sans Condensed"/>
              <a:sym typeface="Fira Sans Condensed"/>
            </a:endParaRPr>
          </a:p>
        </p:txBody>
      </p:sp>
      <p:cxnSp>
        <p:nvCxnSpPr>
          <p:cNvPr id="140" name="Google Shape;140;p21"/>
          <p:cNvCxnSpPr/>
          <p:nvPr/>
        </p:nvCxnSpPr>
        <p:spPr>
          <a:xfrm>
            <a:off x="586125" y="725175"/>
            <a:ext cx="1231200" cy="0"/>
          </a:xfrm>
          <a:prstGeom prst="straightConnector1">
            <a:avLst/>
          </a:prstGeom>
          <a:noFill/>
          <a:ln cap="flat" cmpd="sng" w="76200">
            <a:solidFill>
              <a:srgbClr val="FFD966"/>
            </a:solidFill>
            <a:prstDash val="solid"/>
            <a:round/>
            <a:headEnd len="med" w="med" type="none"/>
            <a:tailEnd len="med" w="med" type="none"/>
          </a:ln>
        </p:spPr>
      </p:cxnSp>
      <p:sp>
        <p:nvSpPr>
          <p:cNvPr id="141" name="Google Shape;141;p21"/>
          <p:cNvSpPr txBox="1"/>
          <p:nvPr/>
        </p:nvSpPr>
        <p:spPr>
          <a:xfrm>
            <a:off x="572050" y="3882650"/>
            <a:ext cx="7840800" cy="638100"/>
          </a:xfrm>
          <a:prstGeom prst="rect">
            <a:avLst/>
          </a:prstGeom>
          <a:solidFill>
            <a:srgbClr val="FFF2CC"/>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600">
                <a:solidFill>
                  <a:schemeClr val="dk1"/>
                </a:solidFill>
                <a:latin typeface="Fira Sans Condensed"/>
                <a:ea typeface="Fira Sans Condensed"/>
                <a:cs typeface="Fira Sans Condensed"/>
                <a:sym typeface="Fira Sans Condensed"/>
              </a:rPr>
              <a:t>In 2024 our assessment dates are 12th and 13th September (Week 8)</a:t>
            </a:r>
            <a:endParaRPr sz="1600">
              <a:solidFill>
                <a:schemeClr val="dk1"/>
              </a:solidFill>
              <a:latin typeface="Fira Sans Condensed"/>
              <a:ea typeface="Fira Sans Condensed"/>
              <a:cs typeface="Fira Sans Condensed"/>
              <a:sym typeface="Fira Sans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5" name="Shape 145"/>
        <p:cNvGrpSpPr/>
        <p:nvPr/>
      </p:nvGrpSpPr>
      <p:grpSpPr>
        <a:xfrm>
          <a:off x="0" y="0"/>
          <a:ext cx="0" cy="0"/>
          <a:chOff x="0" y="0"/>
          <a:chExt cx="0" cy="0"/>
        </a:xfrm>
      </p:grpSpPr>
      <p:sp>
        <p:nvSpPr>
          <p:cNvPr id="146" name="Google Shape;146;p22"/>
          <p:cNvSpPr/>
          <p:nvPr/>
        </p:nvSpPr>
        <p:spPr>
          <a:xfrm>
            <a:off x="-13350" y="75"/>
            <a:ext cx="3165900" cy="5143500"/>
          </a:xfrm>
          <a:prstGeom prst="rect">
            <a:avLst/>
          </a:prstGeom>
          <a:solidFill>
            <a:srgbClr val="E7E7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cxnSp>
        <p:nvCxnSpPr>
          <p:cNvPr id="147" name="Google Shape;147;p22"/>
          <p:cNvCxnSpPr/>
          <p:nvPr/>
        </p:nvCxnSpPr>
        <p:spPr>
          <a:xfrm>
            <a:off x="3114638" y="5841"/>
            <a:ext cx="0" cy="5131800"/>
          </a:xfrm>
          <a:prstGeom prst="straightConnector1">
            <a:avLst/>
          </a:prstGeom>
          <a:noFill/>
          <a:ln cap="flat" cmpd="sng" w="114300">
            <a:solidFill>
              <a:srgbClr val="FCD537"/>
            </a:solidFill>
            <a:prstDash val="solid"/>
            <a:round/>
            <a:headEnd len="med" w="med" type="none"/>
            <a:tailEnd len="med" w="med" type="none"/>
          </a:ln>
        </p:spPr>
      </p:cxnSp>
      <p:sp>
        <p:nvSpPr>
          <p:cNvPr id="148" name="Google Shape;148;p22"/>
          <p:cNvSpPr txBox="1"/>
          <p:nvPr/>
        </p:nvSpPr>
        <p:spPr>
          <a:xfrm>
            <a:off x="347350" y="408750"/>
            <a:ext cx="2564400" cy="423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400">
                <a:solidFill>
                  <a:schemeClr val="dk1"/>
                </a:solidFill>
                <a:latin typeface="Cormorant Infant Medium"/>
                <a:ea typeface="Cormorant Infant Medium"/>
                <a:cs typeface="Cormorant Infant Medium"/>
                <a:sym typeface="Cormorant Infant Medium"/>
              </a:rPr>
              <a:t>THE NCEA LITERACY AND NUMERACY CO-REQUISITE</a:t>
            </a:r>
            <a:endParaRPr sz="2400">
              <a:solidFill>
                <a:schemeClr val="dk1"/>
              </a:solidFill>
              <a:latin typeface="Cormorant Infant Medium"/>
              <a:ea typeface="Cormorant Infant Medium"/>
              <a:cs typeface="Cormorant Infant Medium"/>
              <a:sym typeface="Cormorant Infant Medium"/>
            </a:endParaRPr>
          </a:p>
          <a:p>
            <a:pPr indent="0" lvl="0" marL="0" rtl="0" algn="l">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None/>
            </a:pPr>
            <a:r>
              <a:t/>
            </a:r>
            <a:endParaRPr sz="1500">
              <a:solidFill>
                <a:schemeClr val="dk1"/>
              </a:solidFill>
              <a:latin typeface="Fira Sans Condensed"/>
              <a:ea typeface="Fira Sans Condensed"/>
              <a:cs typeface="Fira Sans Condensed"/>
              <a:sym typeface="Fira Sans Condensed"/>
            </a:endParaRPr>
          </a:p>
          <a:p>
            <a:pPr indent="0" lvl="0" marL="0" rtl="0" algn="l">
              <a:spcBef>
                <a:spcPts val="0"/>
              </a:spcBef>
              <a:spcAft>
                <a:spcPts val="0"/>
              </a:spcAft>
              <a:buClr>
                <a:srgbClr val="000000"/>
              </a:buClr>
              <a:buSzPts val="1100"/>
              <a:buFont typeface="Arial"/>
              <a:buNone/>
            </a:pPr>
            <a:r>
              <a:rPr lang="en-GB" sz="2300">
                <a:solidFill>
                  <a:schemeClr val="dk1"/>
                </a:solidFill>
                <a:latin typeface="Fira Sans Condensed SemiBold"/>
                <a:ea typeface="Fira Sans Condensed SemiBold"/>
                <a:cs typeface="Fira Sans Condensed SemiBold"/>
                <a:sym typeface="Fira Sans Condensed SemiBold"/>
              </a:rPr>
              <a:t>EXAM CONDITIONS AND EQUIPMENT</a:t>
            </a:r>
            <a:endParaRPr sz="23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Clr>
                <a:srgbClr val="000000"/>
              </a:buClr>
              <a:buSzPts val="1100"/>
              <a:buFont typeface="Arial"/>
              <a:buNone/>
            </a:pPr>
            <a:r>
              <a:t/>
            </a:r>
            <a:endParaRPr sz="1600">
              <a:solidFill>
                <a:schemeClr val="dk1"/>
              </a:solidFill>
              <a:latin typeface="Fira Sans Condensed SemiBold"/>
              <a:ea typeface="Fira Sans Condensed SemiBold"/>
              <a:cs typeface="Fira Sans Condensed SemiBold"/>
              <a:sym typeface="Fira Sans Condensed SemiBold"/>
            </a:endParaRPr>
          </a:p>
          <a:p>
            <a:pPr indent="0" lvl="0" marL="0" rtl="0" algn="l">
              <a:spcBef>
                <a:spcPts val="0"/>
              </a:spcBef>
              <a:spcAft>
                <a:spcPts val="0"/>
              </a:spcAft>
              <a:buNone/>
            </a:pPr>
            <a:r>
              <a:t/>
            </a:r>
            <a:endParaRPr sz="1100">
              <a:solidFill>
                <a:schemeClr val="dk1"/>
              </a:solidFill>
              <a:latin typeface="Fira Sans Condensed"/>
              <a:ea typeface="Fira Sans Condensed"/>
              <a:cs typeface="Fira Sans Condensed"/>
              <a:sym typeface="Fira Sans Condensed"/>
            </a:endParaRPr>
          </a:p>
        </p:txBody>
      </p:sp>
      <p:sp>
        <p:nvSpPr>
          <p:cNvPr id="149" name="Google Shape;149;p22"/>
          <p:cNvSpPr txBox="1"/>
          <p:nvPr/>
        </p:nvSpPr>
        <p:spPr>
          <a:xfrm>
            <a:off x="3317550" y="119400"/>
            <a:ext cx="5617200" cy="4882500"/>
          </a:xfrm>
          <a:prstGeom prst="rect">
            <a:avLst/>
          </a:prstGeom>
          <a:noFill/>
          <a:ln>
            <a:noFill/>
          </a:ln>
        </p:spPr>
        <p:txBody>
          <a:bodyPr anchorCtr="0" anchor="t" bIns="91425" lIns="91425" spcFirstLastPara="1" rIns="91425" wrap="square" tIns="91425">
            <a:noAutofit/>
          </a:bodyPr>
          <a:lstStyle/>
          <a:p>
            <a:pPr indent="-311150" lvl="0" marL="457200" rtl="0" algn="l">
              <a:lnSpc>
                <a:spcPct val="115000"/>
              </a:lnSpc>
              <a:spcBef>
                <a:spcPts val="0"/>
              </a:spcBef>
              <a:spcAft>
                <a:spcPts val="0"/>
              </a:spcAft>
              <a:buClr>
                <a:schemeClr val="dk1"/>
              </a:buClr>
              <a:buSzPts val="1300"/>
              <a:buFont typeface="Fira Sans Condensed"/>
              <a:buChar char="●"/>
            </a:pPr>
            <a:r>
              <a:rPr lang="en-GB" sz="1300">
                <a:solidFill>
                  <a:schemeClr val="dk1"/>
                </a:solidFill>
                <a:latin typeface="Fira Sans Condensed"/>
                <a:ea typeface="Fira Sans Condensed"/>
                <a:cs typeface="Fira Sans Condensed"/>
                <a:sym typeface="Fira Sans Condensed"/>
              </a:rPr>
              <a:t>These are formal tests sat in </a:t>
            </a:r>
            <a:r>
              <a:rPr b="1" lang="en-GB" sz="1300">
                <a:solidFill>
                  <a:schemeClr val="dk1"/>
                </a:solidFill>
                <a:latin typeface="Fira Sans Condensed"/>
                <a:ea typeface="Fira Sans Condensed"/>
                <a:cs typeface="Fira Sans Condensed"/>
                <a:sym typeface="Fira Sans Condensed"/>
              </a:rPr>
              <a:t>exam conditions</a:t>
            </a:r>
            <a:r>
              <a:rPr lang="en-GB" sz="1300">
                <a:solidFill>
                  <a:schemeClr val="dk1"/>
                </a:solidFill>
                <a:latin typeface="Fira Sans Condensed"/>
                <a:ea typeface="Fira Sans Condensed"/>
                <a:cs typeface="Fira Sans Condensed"/>
                <a:sym typeface="Fira Sans Condensed"/>
              </a:rPr>
              <a:t>. Students will not be able to communicate with each other during the test(s).</a:t>
            </a:r>
            <a:endParaRPr sz="1300">
              <a:solidFill>
                <a:schemeClr val="dk1"/>
              </a:solidFill>
              <a:latin typeface="Fira Sans Condensed"/>
              <a:ea typeface="Fira Sans Condensed"/>
              <a:cs typeface="Fira Sans Condensed"/>
              <a:sym typeface="Fira Sans Condensed"/>
            </a:endParaRPr>
          </a:p>
          <a:p>
            <a:pPr indent="-311150" lvl="0" marL="457200" rtl="0" algn="l">
              <a:lnSpc>
                <a:spcPct val="115000"/>
              </a:lnSpc>
              <a:spcBef>
                <a:spcPts val="1000"/>
              </a:spcBef>
              <a:spcAft>
                <a:spcPts val="0"/>
              </a:spcAft>
              <a:buClr>
                <a:schemeClr val="dk1"/>
              </a:buClr>
              <a:buSzPts val="1300"/>
              <a:buFont typeface="Fira Sans Condensed"/>
              <a:buChar char="●"/>
            </a:pPr>
            <a:r>
              <a:rPr lang="en-GB" sz="1300">
                <a:solidFill>
                  <a:schemeClr val="dk1"/>
                </a:solidFill>
                <a:latin typeface="Fira Sans Condensed"/>
                <a:ea typeface="Fira Sans Condensed"/>
                <a:cs typeface="Fira Sans Condensed"/>
                <a:sym typeface="Fira Sans Condensed"/>
              </a:rPr>
              <a:t>These are </a:t>
            </a:r>
            <a:r>
              <a:rPr b="1" lang="en-GB" sz="1300">
                <a:solidFill>
                  <a:schemeClr val="dk1"/>
                </a:solidFill>
                <a:latin typeface="Fira Sans Condensed"/>
                <a:ea typeface="Fira Sans Condensed"/>
                <a:cs typeface="Fira Sans Condensed"/>
                <a:sym typeface="Fira Sans Condensed"/>
              </a:rPr>
              <a:t>online / digital tests </a:t>
            </a:r>
            <a:r>
              <a:rPr lang="en-GB" sz="1300">
                <a:solidFill>
                  <a:schemeClr val="dk1"/>
                </a:solidFill>
                <a:latin typeface="Fira Sans Condensed"/>
                <a:ea typeface="Fira Sans Condensed"/>
                <a:cs typeface="Fira Sans Condensed"/>
                <a:sym typeface="Fira Sans Condensed"/>
              </a:rPr>
              <a:t>so it is essential that laptops are fully charged and functional, clear of VPNs and pop-ups, and have Chrome loaded as a browser. You can check that your device meets the specifications on the NZQA website. The Maths department will also take students through a ‘device check’. </a:t>
            </a:r>
            <a:endParaRPr sz="1300">
              <a:solidFill>
                <a:schemeClr val="dk1"/>
              </a:solidFill>
              <a:latin typeface="Fira Sans Condensed"/>
              <a:ea typeface="Fira Sans Condensed"/>
              <a:cs typeface="Fira Sans Condensed"/>
              <a:sym typeface="Fira Sans Condensed"/>
            </a:endParaRPr>
          </a:p>
          <a:p>
            <a:pPr indent="-311150" lvl="0" marL="457200" rtl="0" algn="l">
              <a:lnSpc>
                <a:spcPct val="115000"/>
              </a:lnSpc>
              <a:spcBef>
                <a:spcPts val="1000"/>
              </a:spcBef>
              <a:spcAft>
                <a:spcPts val="0"/>
              </a:spcAft>
              <a:buClr>
                <a:schemeClr val="dk1"/>
              </a:buClr>
              <a:buSzPts val="1300"/>
              <a:buFont typeface="Fira Sans Condensed"/>
              <a:buChar char="●"/>
            </a:pPr>
            <a:r>
              <a:rPr lang="en-GB" sz="1300">
                <a:solidFill>
                  <a:schemeClr val="dk1"/>
                </a:solidFill>
                <a:latin typeface="Fira Sans Condensed"/>
                <a:ea typeface="Fira Sans Condensed"/>
                <a:cs typeface="Fira Sans Condensed"/>
                <a:sym typeface="Fira Sans Condensed"/>
              </a:rPr>
              <a:t>All students can use</a:t>
            </a:r>
            <a:r>
              <a:rPr b="1" lang="en-GB" sz="1300">
                <a:solidFill>
                  <a:schemeClr val="dk1"/>
                </a:solidFill>
                <a:latin typeface="Fira Sans Condensed"/>
                <a:ea typeface="Fira Sans Condensed"/>
                <a:cs typeface="Fira Sans Condensed"/>
                <a:sym typeface="Fira Sans Condensed"/>
              </a:rPr>
              <a:t> text-to-speech </a:t>
            </a:r>
            <a:r>
              <a:rPr lang="en-GB" sz="1300">
                <a:solidFill>
                  <a:schemeClr val="dk1"/>
                </a:solidFill>
                <a:latin typeface="Fira Sans Condensed"/>
                <a:ea typeface="Fira Sans Condensed"/>
                <a:cs typeface="Fira Sans Condensed"/>
                <a:sym typeface="Fira Sans Condensed"/>
              </a:rPr>
              <a:t>for the writing and numeracy tests. </a:t>
            </a:r>
            <a:endParaRPr sz="1300">
              <a:solidFill>
                <a:schemeClr val="dk1"/>
              </a:solidFill>
              <a:latin typeface="Fira Sans Condensed"/>
              <a:ea typeface="Fira Sans Condensed"/>
              <a:cs typeface="Fira Sans Condensed"/>
              <a:sym typeface="Fira Sans Condensed"/>
            </a:endParaRPr>
          </a:p>
          <a:p>
            <a:pPr indent="-311150" lvl="0" marL="457200" rtl="0" algn="l">
              <a:lnSpc>
                <a:spcPct val="115000"/>
              </a:lnSpc>
              <a:spcBef>
                <a:spcPts val="1000"/>
              </a:spcBef>
              <a:spcAft>
                <a:spcPts val="0"/>
              </a:spcAft>
              <a:buClr>
                <a:schemeClr val="dk1"/>
              </a:buClr>
              <a:buSzPts val="1300"/>
              <a:buFont typeface="Fira Sans Condensed"/>
              <a:buChar char="●"/>
            </a:pPr>
            <a:r>
              <a:rPr lang="en-GB" sz="1300">
                <a:solidFill>
                  <a:schemeClr val="dk1"/>
                </a:solidFill>
                <a:latin typeface="Fira Sans Condensed"/>
                <a:ea typeface="Fira Sans Condensed"/>
                <a:cs typeface="Fira Sans Condensed"/>
                <a:sym typeface="Fira Sans Condensed"/>
              </a:rPr>
              <a:t>If you wish to utilise the text-to-speech function, you will need headphones. </a:t>
            </a:r>
            <a:endParaRPr sz="1300">
              <a:solidFill>
                <a:schemeClr val="dk1"/>
              </a:solidFill>
              <a:latin typeface="Fira Sans Condensed"/>
              <a:ea typeface="Fira Sans Condensed"/>
              <a:cs typeface="Fira Sans Condensed"/>
              <a:sym typeface="Fira Sans Condensed"/>
            </a:endParaRPr>
          </a:p>
          <a:p>
            <a:pPr indent="-311150" lvl="0" marL="457200" rtl="0" algn="l">
              <a:lnSpc>
                <a:spcPct val="115000"/>
              </a:lnSpc>
              <a:spcBef>
                <a:spcPts val="1000"/>
              </a:spcBef>
              <a:spcAft>
                <a:spcPts val="0"/>
              </a:spcAft>
              <a:buClr>
                <a:schemeClr val="dk1"/>
              </a:buClr>
              <a:buSzPts val="1300"/>
              <a:buFont typeface="Fira Sans Condensed"/>
              <a:buChar char="●"/>
            </a:pPr>
            <a:r>
              <a:rPr lang="en-GB" sz="1300">
                <a:solidFill>
                  <a:schemeClr val="dk1"/>
                </a:solidFill>
                <a:latin typeface="Fira Sans Condensed"/>
                <a:ea typeface="Fira Sans Condensed"/>
                <a:cs typeface="Fira Sans Condensed"/>
                <a:sym typeface="Fira Sans Condensed"/>
              </a:rPr>
              <a:t>Students can use </a:t>
            </a:r>
            <a:r>
              <a:rPr b="1" lang="en-GB" sz="1300">
                <a:solidFill>
                  <a:schemeClr val="dk1"/>
                </a:solidFill>
                <a:latin typeface="Fira Sans Condensed"/>
                <a:ea typeface="Fira Sans Condensed"/>
                <a:cs typeface="Fira Sans Condensed"/>
                <a:sym typeface="Fira Sans Condensed"/>
              </a:rPr>
              <a:t>calculators</a:t>
            </a:r>
            <a:r>
              <a:rPr lang="en-GB" sz="1300">
                <a:solidFill>
                  <a:schemeClr val="dk1"/>
                </a:solidFill>
                <a:latin typeface="Fira Sans Condensed"/>
                <a:ea typeface="Fira Sans Condensed"/>
                <a:cs typeface="Fira Sans Condensed"/>
                <a:sym typeface="Fira Sans Condensed"/>
              </a:rPr>
              <a:t> in the numeracy test. Paper and pens are available for any note taking or working.</a:t>
            </a:r>
            <a:endParaRPr sz="1300">
              <a:solidFill>
                <a:schemeClr val="dk1"/>
              </a:solidFill>
              <a:latin typeface="Fira Sans Condensed"/>
              <a:ea typeface="Fira Sans Condensed"/>
              <a:cs typeface="Fira Sans Condensed"/>
              <a:sym typeface="Fira Sans Condensed"/>
            </a:endParaRPr>
          </a:p>
          <a:p>
            <a:pPr indent="-311150" lvl="0" marL="457200" rtl="0" algn="l">
              <a:lnSpc>
                <a:spcPct val="115000"/>
              </a:lnSpc>
              <a:spcBef>
                <a:spcPts val="1000"/>
              </a:spcBef>
              <a:spcAft>
                <a:spcPts val="0"/>
              </a:spcAft>
              <a:buClr>
                <a:schemeClr val="dk1"/>
              </a:buClr>
              <a:buSzPts val="1300"/>
              <a:buFont typeface="Fira Sans Condensed"/>
              <a:buChar char="●"/>
            </a:pPr>
            <a:r>
              <a:rPr lang="en-GB" sz="1300">
                <a:solidFill>
                  <a:schemeClr val="dk1"/>
                </a:solidFill>
                <a:latin typeface="Fira Sans Condensed"/>
                <a:ea typeface="Fira Sans Condensed"/>
                <a:cs typeface="Fira Sans Condensed"/>
                <a:sym typeface="Fira Sans Condensed"/>
              </a:rPr>
              <a:t>Each test takes about an hour, but there is </a:t>
            </a:r>
            <a:r>
              <a:rPr b="1" lang="en-GB" sz="1300">
                <a:solidFill>
                  <a:schemeClr val="dk1"/>
                </a:solidFill>
                <a:latin typeface="Fira Sans Condensed"/>
                <a:ea typeface="Fira Sans Condensed"/>
                <a:cs typeface="Fira Sans Condensed"/>
                <a:sym typeface="Fira Sans Condensed"/>
              </a:rPr>
              <a:t>no time limit</a:t>
            </a:r>
            <a:r>
              <a:rPr lang="en-GB" sz="1300">
                <a:solidFill>
                  <a:schemeClr val="dk1"/>
                </a:solidFill>
                <a:latin typeface="Fira Sans Condensed"/>
                <a:ea typeface="Fira Sans Condensed"/>
                <a:cs typeface="Fira Sans Condensed"/>
                <a:sym typeface="Fira Sans Condensed"/>
              </a:rPr>
              <a:t>. </a:t>
            </a:r>
            <a:endParaRPr sz="1300">
              <a:solidFill>
                <a:schemeClr val="dk1"/>
              </a:solidFill>
              <a:latin typeface="Fira Sans Condensed"/>
              <a:ea typeface="Fira Sans Condensed"/>
              <a:cs typeface="Fira Sans Condensed"/>
              <a:sym typeface="Fira Sans Condensed"/>
            </a:endParaRPr>
          </a:p>
          <a:p>
            <a:pPr indent="-311150" lvl="0" marL="457200" rtl="0" algn="l">
              <a:lnSpc>
                <a:spcPct val="115000"/>
              </a:lnSpc>
              <a:spcBef>
                <a:spcPts val="1000"/>
              </a:spcBef>
              <a:spcAft>
                <a:spcPts val="1000"/>
              </a:spcAft>
              <a:buClr>
                <a:schemeClr val="dk1"/>
              </a:buClr>
              <a:buSzPts val="1300"/>
              <a:buFont typeface="Fira Sans Condensed"/>
              <a:buChar char="●"/>
            </a:pPr>
            <a:r>
              <a:rPr b="1" lang="en-GB" sz="1300">
                <a:solidFill>
                  <a:schemeClr val="dk1"/>
                </a:solidFill>
                <a:latin typeface="Fira Sans Condensed"/>
                <a:ea typeface="Fira Sans Condensed"/>
                <a:cs typeface="Fira Sans Condensed"/>
                <a:sym typeface="Fira Sans Condensed"/>
              </a:rPr>
              <a:t>Special Assessment Conditions</a:t>
            </a:r>
            <a:r>
              <a:rPr lang="en-GB" sz="1300">
                <a:solidFill>
                  <a:schemeClr val="dk1"/>
                </a:solidFill>
                <a:latin typeface="Fira Sans Condensed"/>
                <a:ea typeface="Fira Sans Condensed"/>
                <a:cs typeface="Fira Sans Condensed"/>
                <a:sym typeface="Fira Sans Condensed"/>
              </a:rPr>
              <a:t> (SACs) are available as needed. This includes reading and writing assistance for students who qualify, for all tests. </a:t>
            </a:r>
            <a:endParaRPr sz="16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