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90" r:id="rId4"/>
    <p:sldId id="289" r:id="rId5"/>
    <p:sldId id="279" r:id="rId6"/>
    <p:sldId id="280" r:id="rId7"/>
    <p:sldId id="286" r:id="rId8"/>
    <p:sldId id="257" r:id="rId9"/>
    <p:sldId id="282" r:id="rId10"/>
    <p:sldId id="283" r:id="rId11"/>
    <p:sldId id="264" r:id="rId12"/>
    <p:sldId id="284" r:id="rId13"/>
    <p:sldId id="285" r:id="rId14"/>
    <p:sldId id="287" r:id="rId15"/>
    <p:sldId id="268" r:id="rId16"/>
    <p:sldId id="269" r:id="rId17"/>
    <p:sldId id="271" r:id="rId18"/>
    <p:sldId id="272" r:id="rId19"/>
    <p:sldId id="273" r:id="rId20"/>
    <p:sldId id="274" r:id="rId21"/>
    <p:sldId id="275" r:id="rId22"/>
    <p:sldId id="288" r:id="rId23"/>
    <p:sldId id="276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\\internal\data\Quality\PROJECT%20DOCS%20and%20PLANS\Project%20Plans\1.%20MONITORING%20AND%20EVALUATION\Project%2039%20Community%20Model%20of%20Care%20Review\Community%20Team%20Model%20-%20CCL\Community%20Team%20Model%20of%20Care%20-%20Pre%20%20and%20Post%20Data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NZ"/>
              <a:t>Average # Face to Face Visits in 4 weeks preceding death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solidFill>
                <a:schemeClr val="accent2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8D2-4F2E-9D4B-E746FCB7BE18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8D2-4F2E-9D4B-E746FCB7BE18}"/>
              </c:ext>
            </c:extLst>
          </c:dPt>
          <c:cat>
            <c:strRef>
              <c:f>'Compared (2)'!$A$6:$C$6</c:f>
              <c:strCache>
                <c:ptCount val="3"/>
                <c:pt idx="0">
                  <c:v>Jan/Feb 25 </c:v>
                </c:pt>
                <c:pt idx="1">
                  <c:v>Jul/Aug 25</c:v>
                </c:pt>
                <c:pt idx="2">
                  <c:v>Sep/Oct</c:v>
                </c:pt>
              </c:strCache>
            </c:strRef>
          </c:cat>
          <c:val>
            <c:numRef>
              <c:f>'Compared (2)'!$A$7:$C$7</c:f>
              <c:numCache>
                <c:formatCode>General</c:formatCode>
                <c:ptCount val="3"/>
                <c:pt idx="0">
                  <c:v>4.9000000000000004</c:v>
                </c:pt>
                <c:pt idx="1">
                  <c:v>4.3</c:v>
                </c:pt>
                <c:pt idx="2">
                  <c:v>5.7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8D2-4F2E-9D4B-E746FCB7BE1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-27"/>
        <c:axId val="543902672"/>
        <c:axId val="543903000"/>
      </c:barChart>
      <c:catAx>
        <c:axId val="5439026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43903000"/>
        <c:crosses val="autoZero"/>
        <c:auto val="1"/>
        <c:lblAlgn val="ctr"/>
        <c:lblOffset val="100"/>
        <c:noMultiLvlLbl val="0"/>
      </c:catAx>
      <c:valAx>
        <c:axId val="543903000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43902672"/>
        <c:crosses val="autoZero"/>
        <c:crossBetween val="between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NZ"/>
              <a:t>Average # Calls into OCH</a:t>
            </a:r>
            <a:r>
              <a:rPr lang="en-NZ" baseline="0"/>
              <a:t> by patient/whānau in </a:t>
            </a:r>
            <a:r>
              <a:rPr lang="en-NZ"/>
              <a:t> 4 weeks preceding death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65B2-4CBC-9394-909C908A6621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65B2-4CBC-9394-909C908A6621}"/>
              </c:ext>
            </c:extLst>
          </c:dPt>
          <c:cat>
            <c:strRef>
              <c:f>'Compared (2)'!$D$6:$F$6</c:f>
              <c:strCache>
                <c:ptCount val="3"/>
                <c:pt idx="0">
                  <c:v>Jan/Feb 25 </c:v>
                </c:pt>
                <c:pt idx="1">
                  <c:v>Jul/Aug 25</c:v>
                </c:pt>
                <c:pt idx="2">
                  <c:v>Sep/Oct</c:v>
                </c:pt>
              </c:strCache>
            </c:strRef>
          </c:cat>
          <c:val>
            <c:numRef>
              <c:f>'Compared (2)'!$D$7:$F$7</c:f>
              <c:numCache>
                <c:formatCode>General</c:formatCode>
                <c:ptCount val="3"/>
                <c:pt idx="0">
                  <c:v>12.7</c:v>
                </c:pt>
                <c:pt idx="1">
                  <c:v>8.8000000000000007</c:v>
                </c:pt>
                <c:pt idx="2">
                  <c:v>4.5999999999999996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5B2-4CBC-9394-909C908A66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-27"/>
        <c:axId val="543902672"/>
        <c:axId val="543903000"/>
      </c:barChart>
      <c:catAx>
        <c:axId val="5439026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43903000"/>
        <c:crosses val="autoZero"/>
        <c:auto val="1"/>
        <c:lblAlgn val="ctr"/>
        <c:lblOffset val="100"/>
        <c:noMultiLvlLbl val="0"/>
      </c:catAx>
      <c:valAx>
        <c:axId val="543903000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43902672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NZ"/>
              <a:t>% on Domiciliary Care in 4 weeks preceding death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24F-4BCD-A639-560EBFE27F13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D24F-4BCD-A639-560EBFE27F13}"/>
              </c:ext>
            </c:extLst>
          </c:dPt>
          <c:cat>
            <c:strRef>
              <c:f>'Compared (2)'!$G$6:$I$6</c:f>
              <c:strCache>
                <c:ptCount val="3"/>
                <c:pt idx="0">
                  <c:v>Jan/Feb 25 </c:v>
                </c:pt>
                <c:pt idx="1">
                  <c:v>Jul/Aug 25</c:v>
                </c:pt>
                <c:pt idx="2">
                  <c:v>Sep/Oct</c:v>
                </c:pt>
              </c:strCache>
            </c:strRef>
          </c:cat>
          <c:val>
            <c:numRef>
              <c:f>'Compared (2)'!$G$7:$I$7</c:f>
              <c:numCache>
                <c:formatCode>0.0%</c:formatCode>
                <c:ptCount val="3"/>
                <c:pt idx="0">
                  <c:v>0.44</c:v>
                </c:pt>
                <c:pt idx="1">
                  <c:v>0.3</c:v>
                </c:pt>
                <c:pt idx="2">
                  <c:v>0.22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24F-4BCD-A639-560EBFE27F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-27"/>
        <c:axId val="543902672"/>
        <c:axId val="543903000"/>
      </c:barChart>
      <c:catAx>
        <c:axId val="5439026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43903000"/>
        <c:crosses val="autoZero"/>
        <c:auto val="1"/>
        <c:lblAlgn val="ctr"/>
        <c:lblOffset val="100"/>
        <c:noMultiLvlLbl val="0"/>
      </c:catAx>
      <c:valAx>
        <c:axId val="543903000"/>
        <c:scaling>
          <c:orientation val="minMax"/>
          <c:max val="0.5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43902672"/>
        <c:crosses val="autoZero"/>
        <c:crossBetween val="between"/>
        <c:majorUnit val="5.000000000000001E-2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NZ"/>
              <a:t>Average # Visits in 4 weeks preceding IPU Admission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8EB-4ABA-858A-155EC8635A34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28EB-4ABA-858A-155EC8635A34}"/>
              </c:ext>
            </c:extLst>
          </c:dPt>
          <c:cat>
            <c:strRef>
              <c:f>'Compared (2)'!$A$13:$C$13</c:f>
              <c:strCache>
                <c:ptCount val="3"/>
                <c:pt idx="0">
                  <c:v>Jan/Feb 25 </c:v>
                </c:pt>
                <c:pt idx="1">
                  <c:v>Jul/Aug 25</c:v>
                </c:pt>
                <c:pt idx="2">
                  <c:v>Sep/Oct</c:v>
                </c:pt>
              </c:strCache>
            </c:strRef>
          </c:cat>
          <c:val>
            <c:numRef>
              <c:f>'Compared (2)'!$A$14:$C$14</c:f>
              <c:numCache>
                <c:formatCode>General</c:formatCode>
                <c:ptCount val="3"/>
                <c:pt idx="0">
                  <c:v>2.5</c:v>
                </c:pt>
                <c:pt idx="1">
                  <c:v>4.5999999999999996</c:v>
                </c:pt>
                <c:pt idx="2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8EB-4ABA-858A-155EC8635A3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-27"/>
        <c:axId val="543902672"/>
        <c:axId val="543903000"/>
      </c:barChart>
      <c:catAx>
        <c:axId val="5439026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43903000"/>
        <c:crosses val="autoZero"/>
        <c:auto val="1"/>
        <c:lblAlgn val="ctr"/>
        <c:lblOffset val="100"/>
        <c:noMultiLvlLbl val="0"/>
      </c:catAx>
      <c:valAx>
        <c:axId val="543903000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43902672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NZ"/>
              <a:t>% Admitted to</a:t>
            </a:r>
            <a:r>
              <a:rPr lang="en-NZ" baseline="0"/>
              <a:t> OCH in 4 weeks preceding death</a:t>
            </a:r>
            <a:endParaRPr lang="en-NZ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759-449E-8FB4-D17444F460F9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0759-449E-8FB4-D17444F460F9}"/>
              </c:ext>
            </c:extLst>
          </c:dPt>
          <c:cat>
            <c:strRef>
              <c:f>'Compared (2)'!$M$6:$O$6</c:f>
              <c:strCache>
                <c:ptCount val="3"/>
                <c:pt idx="0">
                  <c:v>Jan/Feb 25 </c:v>
                </c:pt>
                <c:pt idx="1">
                  <c:v>Jul/Aug 25</c:v>
                </c:pt>
                <c:pt idx="2">
                  <c:v>Sep/Oct</c:v>
                </c:pt>
              </c:strCache>
            </c:strRef>
          </c:cat>
          <c:val>
            <c:numRef>
              <c:f>'Compared (2)'!$M$7:$O$7</c:f>
              <c:numCache>
                <c:formatCode>0.0%</c:formatCode>
                <c:ptCount val="3"/>
                <c:pt idx="0">
                  <c:v>0.111</c:v>
                </c:pt>
                <c:pt idx="1">
                  <c:v>0.5</c:v>
                </c:pt>
                <c:pt idx="2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759-449E-8FB4-D17444F460F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-27"/>
        <c:axId val="543902672"/>
        <c:axId val="543903000"/>
      </c:barChart>
      <c:catAx>
        <c:axId val="5439026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43903000"/>
        <c:crosses val="autoZero"/>
        <c:auto val="1"/>
        <c:lblAlgn val="ctr"/>
        <c:lblOffset val="100"/>
        <c:noMultiLvlLbl val="0"/>
      </c:catAx>
      <c:valAx>
        <c:axId val="543903000"/>
        <c:scaling>
          <c:orientation val="minMax"/>
          <c:max val="0.60000000000000009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43902672"/>
        <c:crosses val="autoZero"/>
        <c:crossBetween val="between"/>
        <c:majorUnit val="5.000000000000001E-2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NZ"/>
              <a:t>% Admitted to</a:t>
            </a:r>
            <a:r>
              <a:rPr lang="en-NZ" baseline="0"/>
              <a:t> DPH in 4 weeks preceding death</a:t>
            </a:r>
            <a:endParaRPr lang="en-NZ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48F-4AAD-91BE-0DEBF3FD12CD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F48F-4AAD-91BE-0DEBF3FD12CD}"/>
              </c:ext>
            </c:extLst>
          </c:dPt>
          <c:cat>
            <c:strRef>
              <c:f>'Compared (2)'!$J$6:$L$6</c:f>
              <c:strCache>
                <c:ptCount val="3"/>
                <c:pt idx="0">
                  <c:v>Jan/Feb 25 </c:v>
                </c:pt>
                <c:pt idx="1">
                  <c:v>Jul/Aug 25</c:v>
                </c:pt>
                <c:pt idx="2">
                  <c:v>Sep/Oct</c:v>
                </c:pt>
              </c:strCache>
            </c:strRef>
          </c:cat>
          <c:val>
            <c:numRef>
              <c:f>'Compared (2)'!$J$7:$L$7</c:f>
              <c:numCache>
                <c:formatCode>0.0%</c:formatCode>
                <c:ptCount val="3"/>
                <c:pt idx="0">
                  <c:v>0.55600000000000005</c:v>
                </c:pt>
                <c:pt idx="1">
                  <c:v>0.35</c:v>
                </c:pt>
                <c:pt idx="2">
                  <c:v>0.36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48F-4AAD-91BE-0DEBF3FD12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-27"/>
        <c:axId val="543902672"/>
        <c:axId val="543903000"/>
      </c:barChart>
      <c:catAx>
        <c:axId val="5439026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43903000"/>
        <c:crosses val="autoZero"/>
        <c:auto val="1"/>
        <c:lblAlgn val="ctr"/>
        <c:lblOffset val="100"/>
        <c:noMultiLvlLbl val="0"/>
      </c:catAx>
      <c:valAx>
        <c:axId val="543903000"/>
        <c:scaling>
          <c:orientation val="minMax"/>
          <c:max val="0.60000000000000009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43902672"/>
        <c:crosses val="autoZero"/>
        <c:crossBetween val="between"/>
        <c:majorUnit val="5.000000000000001E-2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en-NZ"/>
              <a:t>Care</a:t>
            </a:r>
            <a:r>
              <a:rPr lang="en-NZ" baseline="0"/>
              <a:t> Coordinator Home Visits </a:t>
            </a:r>
          </a:p>
          <a:p>
            <a:pPr>
              <a:defRPr/>
            </a:pPr>
            <a:r>
              <a:rPr lang="en-NZ" baseline="0"/>
              <a:t>(Monthly Average)</a:t>
            </a:r>
            <a:endParaRPr lang="en-NZ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227-4C0B-BD2B-0D0EF82C2A2E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2227-4C0B-BD2B-0D0EF82C2A2E}"/>
              </c:ext>
            </c:extLst>
          </c:dPt>
          <c:dLbls>
            <c:delete val="1"/>
          </c:dLbls>
          <c:cat>
            <c:strRef>
              <c:f>'Compared (2)'!$A$42:$A$44</c:f>
              <c:strCache>
                <c:ptCount val="3"/>
                <c:pt idx="0">
                  <c:v>Jan/Feb 25</c:v>
                </c:pt>
                <c:pt idx="1">
                  <c:v>July/Aug 25</c:v>
                </c:pt>
                <c:pt idx="2">
                  <c:v>Sep/Oct 25</c:v>
                </c:pt>
              </c:strCache>
            </c:strRef>
          </c:cat>
          <c:val>
            <c:numRef>
              <c:f>'Compared (2)'!$B$42:$B$44</c:f>
              <c:numCache>
                <c:formatCode>General</c:formatCode>
                <c:ptCount val="3"/>
                <c:pt idx="0">
                  <c:v>335</c:v>
                </c:pt>
                <c:pt idx="1">
                  <c:v>458</c:v>
                </c:pt>
                <c:pt idx="2">
                  <c:v>475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227-4C0B-BD2B-0D0EF82C2A2E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517366600"/>
        <c:axId val="517369224"/>
      </c:barChart>
      <c:catAx>
        <c:axId val="5173666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17369224"/>
        <c:crosses val="autoZero"/>
        <c:auto val="1"/>
        <c:lblAlgn val="ctr"/>
        <c:lblOffset val="100"/>
        <c:noMultiLvlLbl val="0"/>
      </c:catAx>
      <c:valAx>
        <c:axId val="5173692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173666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en-NZ"/>
              <a:t>Doctor</a:t>
            </a:r>
            <a:r>
              <a:rPr lang="en-NZ" baseline="0"/>
              <a:t> Home Visits </a:t>
            </a:r>
          </a:p>
          <a:p>
            <a:pPr>
              <a:defRPr/>
            </a:pPr>
            <a:r>
              <a:rPr lang="en-NZ" baseline="0"/>
              <a:t>(Monthly Average)</a:t>
            </a:r>
            <a:endParaRPr lang="en-NZ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E39-4826-AF52-A977BA796D1B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9E39-4826-AF52-A977BA796D1B}"/>
              </c:ext>
            </c:extLst>
          </c:dPt>
          <c:dLbls>
            <c:delete val="1"/>
          </c:dLbls>
          <c:cat>
            <c:strRef>
              <c:f>'Compared (2)'!$D$42:$D$44</c:f>
              <c:strCache>
                <c:ptCount val="3"/>
                <c:pt idx="0">
                  <c:v>Jan/Feb 25</c:v>
                </c:pt>
                <c:pt idx="1">
                  <c:v>July/Aug 25</c:v>
                </c:pt>
                <c:pt idx="2">
                  <c:v>Sep/Oct 25</c:v>
                </c:pt>
              </c:strCache>
            </c:strRef>
          </c:cat>
          <c:val>
            <c:numRef>
              <c:f>'Compared (2)'!$E$42:$E$44</c:f>
              <c:numCache>
                <c:formatCode>General</c:formatCode>
                <c:ptCount val="3"/>
                <c:pt idx="0">
                  <c:v>53</c:v>
                </c:pt>
                <c:pt idx="1">
                  <c:v>70</c:v>
                </c:pt>
                <c:pt idx="2">
                  <c:v>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E39-4826-AF52-A977BA796D1B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517366600"/>
        <c:axId val="517369224"/>
      </c:barChart>
      <c:catAx>
        <c:axId val="5173666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17369224"/>
        <c:crosses val="autoZero"/>
        <c:auto val="1"/>
        <c:lblAlgn val="ctr"/>
        <c:lblOffset val="100"/>
        <c:noMultiLvlLbl val="0"/>
      </c:catAx>
      <c:valAx>
        <c:axId val="5173692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173666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4D9D8-8B81-4883-90CC-10CA1A025F94}" type="datetimeFigureOut">
              <a:rPr lang="en-NZ" smtClean="0"/>
              <a:t>10/12/2025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B61AD-259E-4D49-AA46-0C537DCECC37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752876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4D9D8-8B81-4883-90CC-10CA1A025F94}" type="datetimeFigureOut">
              <a:rPr lang="en-NZ" smtClean="0"/>
              <a:t>10/12/2025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B61AD-259E-4D49-AA46-0C537DCECC37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8662305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4D9D8-8B81-4883-90CC-10CA1A025F94}" type="datetimeFigureOut">
              <a:rPr lang="en-NZ" smtClean="0"/>
              <a:t>10/12/2025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B61AD-259E-4D49-AA46-0C537DCECC37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3632673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4D9D8-8B81-4883-90CC-10CA1A025F94}" type="datetimeFigureOut">
              <a:rPr lang="en-NZ" smtClean="0"/>
              <a:t>10/12/2025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B61AD-259E-4D49-AA46-0C537DCECC37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9925235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4D9D8-8B81-4883-90CC-10CA1A025F94}" type="datetimeFigureOut">
              <a:rPr lang="en-NZ" smtClean="0"/>
              <a:t>10/12/2025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B61AD-259E-4D49-AA46-0C537DCECC37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1061474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4D9D8-8B81-4883-90CC-10CA1A025F94}" type="datetimeFigureOut">
              <a:rPr lang="en-NZ" smtClean="0"/>
              <a:t>10/12/2025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B61AD-259E-4D49-AA46-0C537DCECC37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9182942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4D9D8-8B81-4883-90CC-10CA1A025F94}" type="datetimeFigureOut">
              <a:rPr lang="en-NZ" smtClean="0"/>
              <a:t>10/12/2025</a:t>
            </a:fld>
            <a:endParaRPr lang="en-N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B61AD-259E-4D49-AA46-0C537DCECC37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7874527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4D9D8-8B81-4883-90CC-10CA1A025F94}" type="datetimeFigureOut">
              <a:rPr lang="en-NZ" smtClean="0"/>
              <a:t>10/12/2025</a:t>
            </a:fld>
            <a:endParaRPr lang="en-N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B61AD-259E-4D49-AA46-0C537DCECC37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7158142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4D9D8-8B81-4883-90CC-10CA1A025F94}" type="datetimeFigureOut">
              <a:rPr lang="en-NZ" smtClean="0"/>
              <a:t>10/12/2025</a:t>
            </a:fld>
            <a:endParaRPr lang="en-N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B61AD-259E-4D49-AA46-0C537DCECC37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8204413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4D9D8-8B81-4883-90CC-10CA1A025F94}" type="datetimeFigureOut">
              <a:rPr lang="en-NZ" smtClean="0"/>
              <a:t>10/12/2025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B61AD-259E-4D49-AA46-0C537DCECC37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8956962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4D9D8-8B81-4883-90CC-10CA1A025F94}" type="datetimeFigureOut">
              <a:rPr lang="en-NZ" smtClean="0"/>
              <a:t>10/12/2025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B61AD-259E-4D49-AA46-0C537DCECC37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9841688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A4D9D8-8B81-4883-90CC-10CA1A025F94}" type="datetimeFigureOut">
              <a:rPr lang="en-NZ" smtClean="0"/>
              <a:t>10/12/2025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2B61AD-259E-4D49-AA46-0C537DCECC37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787324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8.xml"/><Relationship Id="rId4" Type="http://schemas.openxmlformats.org/officeDocument/2006/relationships/chart" Target="../charts/char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01142" y="1302968"/>
            <a:ext cx="5785658" cy="3850091"/>
          </a:xfrm>
        </p:spPr>
        <p:txBody>
          <a:bodyPr/>
          <a:lstStyle/>
          <a:p>
            <a:endParaRPr lang="en-NZ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5333665"/>
            <a:ext cx="8517775" cy="1274952"/>
          </a:xfrm>
        </p:spPr>
        <p:txBody>
          <a:bodyPr>
            <a:normAutofit/>
          </a:bodyPr>
          <a:lstStyle/>
          <a:p>
            <a:r>
              <a:rPr lang="mi-NZ" sz="3200" b="1" dirty="0">
                <a:solidFill>
                  <a:schemeClr val="accent2">
                    <a:lumMod val="75000"/>
                  </a:schemeClr>
                </a:solidFill>
              </a:rPr>
              <a:t>Otago Community Hospice</a:t>
            </a:r>
          </a:p>
          <a:p>
            <a:r>
              <a:rPr lang="mi-NZ" sz="3200" b="1" dirty="0">
                <a:solidFill>
                  <a:schemeClr val="accent2">
                    <a:lumMod val="75000"/>
                  </a:schemeClr>
                </a:solidFill>
              </a:rPr>
              <a:t>Community Team Model Review </a:t>
            </a:r>
            <a:endParaRPr lang="en-NZ" sz="32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2810" y="5381641"/>
            <a:ext cx="1649190" cy="147635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4640" y="1234440"/>
            <a:ext cx="6010102" cy="3918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3395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01142" y="1302969"/>
            <a:ext cx="7730836" cy="1032908"/>
          </a:xfrm>
        </p:spPr>
        <p:txBody>
          <a:bodyPr>
            <a:normAutofit/>
          </a:bodyPr>
          <a:lstStyle/>
          <a:p>
            <a:r>
              <a:rPr lang="mi-NZ" sz="4400" b="1" dirty="0" smtClean="0">
                <a:solidFill>
                  <a:schemeClr val="accent2">
                    <a:lumMod val="75000"/>
                  </a:schemeClr>
                </a:solidFill>
              </a:rPr>
              <a:t>Rationale for Change   </a:t>
            </a:r>
            <a:endParaRPr lang="en-NZ" sz="4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2810" y="5381641"/>
            <a:ext cx="1649190" cy="1476359"/>
          </a:xfrm>
          <a:prstGeom prst="rect">
            <a:avLst/>
          </a:prstGeom>
        </p:spPr>
      </p:pic>
      <p:sp>
        <p:nvSpPr>
          <p:cNvPr id="3" name="Rectangle 1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1524000" y="2903630"/>
            <a:ext cx="9018810" cy="29084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Transition from individual caseload to team-based approach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</a:rPr>
              <a:t>Anticipated benefit:</a:t>
            </a:r>
          </a:p>
          <a:p>
            <a:pPr lvl="1" algn="l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Improved service consistency and continuity</a:t>
            </a:r>
          </a:p>
          <a:p>
            <a:pPr lvl="1" algn="l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Equitable workload distribution</a:t>
            </a:r>
          </a:p>
          <a:p>
            <a:pPr lvl="1" algn="l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Enhanced collaboration and flexibility</a:t>
            </a:r>
          </a:p>
          <a:p>
            <a:pPr lvl="1" algn="l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Staff learning and growth in community nursing roles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394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01142" y="1302969"/>
            <a:ext cx="7730836" cy="1032908"/>
          </a:xfrm>
        </p:spPr>
        <p:txBody>
          <a:bodyPr>
            <a:normAutofit fontScale="90000"/>
          </a:bodyPr>
          <a:lstStyle/>
          <a:p>
            <a:r>
              <a:rPr lang="mi-NZ" sz="4400" b="1" dirty="0">
                <a:solidFill>
                  <a:schemeClr val="accent2">
                    <a:lumMod val="75000"/>
                  </a:schemeClr>
                </a:solidFill>
              </a:rPr>
              <a:t>Recommendation – team structure     </a:t>
            </a:r>
            <a:endParaRPr lang="en-NZ" sz="4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2810" y="5381641"/>
            <a:ext cx="1649190" cy="1476359"/>
          </a:xfrm>
          <a:prstGeom prst="rect">
            <a:avLst/>
          </a:prstGeom>
        </p:spPr>
      </p:pic>
      <p:sp>
        <p:nvSpPr>
          <p:cNvPr id="3" name="Rectangle 1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-2066341" y="3157260"/>
            <a:ext cx="16502008" cy="17235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NZ" sz="1800" b="1" dirty="0">
                <a:solidFill>
                  <a:schemeClr val="accent2">
                    <a:lumMod val="75000"/>
                  </a:schemeClr>
                </a:solidFill>
              </a:rPr>
              <a:t>Two-team structure</a:t>
            </a:r>
            <a:endParaRPr lang="en-NZ" sz="1800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en-NZ" sz="1800" b="1" dirty="0">
                <a:solidFill>
                  <a:schemeClr val="accent2">
                    <a:lumMod val="75000"/>
                  </a:schemeClr>
                </a:solidFill>
              </a:rPr>
              <a:t>Care Coordinators</a:t>
            </a:r>
            <a:r>
              <a:rPr lang="en-NZ" sz="1800" b="1" dirty="0"/>
              <a:t>:</a:t>
            </a:r>
            <a:r>
              <a:rPr lang="en-NZ" sz="1800" dirty="0"/>
              <a:t> 2 per team per day, 08:30–17:00, VIP schedule allocated</a:t>
            </a:r>
          </a:p>
          <a:p>
            <a:r>
              <a:rPr lang="en-NZ" sz="1800" b="1" dirty="0">
                <a:solidFill>
                  <a:schemeClr val="accent2">
                    <a:lumMod val="75000"/>
                  </a:schemeClr>
                </a:solidFill>
              </a:rPr>
              <a:t>Float Role:</a:t>
            </a:r>
            <a:r>
              <a:rPr lang="en-NZ" sz="1800" dirty="0"/>
              <a:t> 1 per day, 10:30–19:00, flexible coverage across teams</a:t>
            </a:r>
          </a:p>
          <a:p>
            <a:r>
              <a:rPr lang="en-NZ" sz="1800" b="1" dirty="0">
                <a:solidFill>
                  <a:schemeClr val="accent2">
                    <a:lumMod val="75000"/>
                  </a:schemeClr>
                </a:solidFill>
              </a:rPr>
              <a:t>Phone Triage Role</a:t>
            </a:r>
            <a:r>
              <a:rPr lang="en-NZ" sz="1800" b="1" dirty="0"/>
              <a:t>:</a:t>
            </a:r>
            <a:r>
              <a:rPr lang="en-NZ" sz="1800" dirty="0"/>
              <a:t> 1 per day, 08:30–17:00, manage calls, referrals, liaison</a:t>
            </a:r>
            <a:br>
              <a:rPr lang="en-NZ" sz="1800" dirty="0"/>
            </a:br>
            <a:endParaRPr lang="en-NZ" sz="1800" dirty="0"/>
          </a:p>
        </p:txBody>
      </p:sp>
    </p:spTree>
    <p:extLst>
      <p:ext uri="{BB962C8B-B14F-4D97-AF65-F5344CB8AC3E}">
        <p14:creationId xmlns:p14="http://schemas.microsoft.com/office/powerpoint/2010/main" val="28303322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28800" y="1302969"/>
            <a:ext cx="8803178" cy="1032908"/>
          </a:xfrm>
        </p:spPr>
        <p:txBody>
          <a:bodyPr>
            <a:normAutofit/>
          </a:bodyPr>
          <a:lstStyle/>
          <a:p>
            <a:r>
              <a:rPr lang="mi-NZ" sz="4400" b="1" dirty="0" smtClean="0">
                <a:solidFill>
                  <a:schemeClr val="accent2">
                    <a:lumMod val="75000"/>
                  </a:schemeClr>
                </a:solidFill>
              </a:rPr>
              <a:t>Recommendation  – Complex Care List      </a:t>
            </a:r>
            <a:endParaRPr lang="en-NZ" sz="4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2810" y="5381641"/>
            <a:ext cx="1649190" cy="1476359"/>
          </a:xfrm>
          <a:prstGeom prst="rect">
            <a:avLst/>
          </a:prstGeom>
        </p:spPr>
      </p:pic>
      <p:sp>
        <p:nvSpPr>
          <p:cNvPr id="3" name="Rectangle 1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-1376408" y="3137831"/>
            <a:ext cx="15913675" cy="24786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NZ" sz="1800" dirty="0" smtClean="0"/>
              <a:t>Supports </a:t>
            </a:r>
            <a:r>
              <a:rPr lang="en-NZ" sz="1800" dirty="0"/>
              <a:t>up to 12 high-need patients at a time</a:t>
            </a:r>
          </a:p>
          <a:p>
            <a:r>
              <a:rPr lang="en-NZ" sz="1800" dirty="0"/>
              <a:t>Nursing assessment prior to admission</a:t>
            </a:r>
          </a:p>
          <a:p>
            <a:r>
              <a:rPr lang="en-NZ" sz="1800" dirty="0"/>
              <a:t>Daily assessments/follow-ups determined by team lead </a:t>
            </a:r>
          </a:p>
          <a:p>
            <a:r>
              <a:rPr lang="en-NZ" sz="1800" dirty="0"/>
              <a:t>Reviewed daily at morning MDT meetings</a:t>
            </a:r>
          </a:p>
          <a:p>
            <a:r>
              <a:rPr lang="en-NZ" sz="1800" dirty="0"/>
              <a:t>Medical review within 7 days if not previously done</a:t>
            </a:r>
          </a:p>
          <a:p>
            <a:r>
              <a:rPr lang="en-NZ" sz="1800" dirty="0"/>
              <a:t>Kowhai at Home services included (subcutaneous training)</a:t>
            </a:r>
            <a:br>
              <a:rPr lang="en-NZ" sz="1800" dirty="0"/>
            </a:br>
            <a:endParaRPr lang="en-NZ" sz="1800" dirty="0"/>
          </a:p>
        </p:txBody>
      </p:sp>
    </p:spTree>
    <p:extLst>
      <p:ext uri="{BB962C8B-B14F-4D97-AF65-F5344CB8AC3E}">
        <p14:creationId xmlns:p14="http://schemas.microsoft.com/office/powerpoint/2010/main" val="16563264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1267" y="1302969"/>
            <a:ext cx="10405533" cy="1032908"/>
          </a:xfrm>
        </p:spPr>
        <p:txBody>
          <a:bodyPr>
            <a:normAutofit/>
          </a:bodyPr>
          <a:lstStyle/>
          <a:p>
            <a:r>
              <a:rPr lang="mi-NZ" sz="4400" b="1" dirty="0" smtClean="0">
                <a:solidFill>
                  <a:schemeClr val="accent2">
                    <a:lumMod val="75000"/>
                  </a:schemeClr>
                </a:solidFill>
              </a:rPr>
              <a:t>Recommendation – referral and allocation      </a:t>
            </a:r>
            <a:r>
              <a:rPr lang="mi-NZ" dirty="0" smtClean="0"/>
              <a:t>  </a:t>
            </a:r>
            <a:endParaRPr lang="en-NZ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2810" y="5381641"/>
            <a:ext cx="1649190" cy="1476359"/>
          </a:xfrm>
          <a:prstGeom prst="rect">
            <a:avLst/>
          </a:prstGeom>
        </p:spPr>
      </p:pic>
      <p:sp>
        <p:nvSpPr>
          <p:cNvPr id="3" name="Rectangle 1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-1388532" y="3286482"/>
            <a:ext cx="15688732" cy="13737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NZ" sz="1800" dirty="0"/>
              <a:t>Referral process unchanged</a:t>
            </a:r>
          </a:p>
          <a:p>
            <a:r>
              <a:rPr lang="en-NZ" sz="1800" dirty="0"/>
              <a:t>Patients allocated to </a:t>
            </a:r>
            <a:r>
              <a:rPr lang="en-NZ" sz="1800" b="1" dirty="0">
                <a:solidFill>
                  <a:schemeClr val="accent2">
                    <a:lumMod val="75000"/>
                  </a:schemeClr>
                </a:solidFill>
              </a:rPr>
              <a:t>teams</a:t>
            </a:r>
            <a:r>
              <a:rPr lang="en-NZ" sz="18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NZ" sz="1800" dirty="0"/>
              <a:t>(not individuals</a:t>
            </a:r>
            <a:r>
              <a:rPr lang="en-NZ" sz="1800" dirty="0" smtClean="0"/>
              <a:t>)- 3 visits per day per nurse </a:t>
            </a:r>
            <a:endParaRPr lang="en-NZ" sz="1800" dirty="0"/>
          </a:p>
          <a:p>
            <a:r>
              <a:rPr lang="en-NZ" sz="1800" dirty="0"/>
              <a:t>Geographical review optimises efficiency </a:t>
            </a:r>
            <a:r>
              <a:rPr lang="en-NZ" sz="1800" dirty="0" smtClean="0"/>
              <a:t>and </a:t>
            </a:r>
            <a:r>
              <a:rPr lang="en-NZ" sz="1800" dirty="0"/>
              <a:t>reduces travel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23842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08150" y="1302969"/>
            <a:ext cx="8923828" cy="1032908"/>
          </a:xfrm>
        </p:spPr>
        <p:txBody>
          <a:bodyPr>
            <a:normAutofit/>
          </a:bodyPr>
          <a:lstStyle/>
          <a:p>
            <a:r>
              <a:rPr lang="mi-NZ" sz="4400" b="1" dirty="0" smtClean="0">
                <a:solidFill>
                  <a:schemeClr val="accent2">
                    <a:lumMod val="75000"/>
                  </a:schemeClr>
                </a:solidFill>
              </a:rPr>
              <a:t>Recommendation – ‘follow ups’      </a:t>
            </a:r>
            <a:endParaRPr lang="en-NZ" sz="4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2810" y="5381641"/>
            <a:ext cx="1649190" cy="1476359"/>
          </a:xfrm>
          <a:prstGeom prst="rect">
            <a:avLst/>
          </a:prstGeom>
        </p:spPr>
      </p:pic>
      <p:sp>
        <p:nvSpPr>
          <p:cNvPr id="6" name="Rectangle 1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1523998" y="3425369"/>
            <a:ext cx="9490365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Structured system ensures tailored, consistent care- based on Phase</a:t>
            </a:r>
            <a:r>
              <a:rPr kumimoji="0" lang="en-US" altLang="en-US" sz="1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of Illness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Clinical administration and reception support follow-up bookings</a:t>
            </a:r>
          </a:p>
        </p:txBody>
      </p:sp>
    </p:spTree>
    <p:extLst>
      <p:ext uri="{BB962C8B-B14F-4D97-AF65-F5344CB8AC3E}">
        <p14:creationId xmlns:p14="http://schemas.microsoft.com/office/powerpoint/2010/main" val="41367296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204" y="1066810"/>
            <a:ext cx="10515600" cy="1181042"/>
          </a:xfrm>
        </p:spPr>
        <p:txBody>
          <a:bodyPr>
            <a:normAutofit/>
          </a:bodyPr>
          <a:lstStyle/>
          <a:p>
            <a:r>
              <a:rPr lang="mi-NZ" sz="4400" b="1" dirty="0" smtClean="0">
                <a:solidFill>
                  <a:schemeClr val="accent2">
                    <a:lumMod val="75000"/>
                  </a:schemeClr>
                </a:solidFill>
              </a:rPr>
              <a:t>Measurement and Data Collection      </a:t>
            </a:r>
            <a:r>
              <a:rPr lang="mi-NZ" dirty="0" smtClean="0"/>
              <a:t>  </a:t>
            </a:r>
            <a:endParaRPr lang="en-NZ" dirty="0"/>
          </a:p>
        </p:txBody>
      </p:sp>
      <p:sp>
        <p:nvSpPr>
          <p:cNvPr id="11" name="Content Placeholder 10"/>
          <p:cNvSpPr>
            <a:spLocks noGrp="1"/>
          </p:cNvSpPr>
          <p:nvPr>
            <p:ph idx="1"/>
          </p:nvPr>
        </p:nvSpPr>
        <p:spPr>
          <a:xfrm>
            <a:off x="640080" y="2513264"/>
            <a:ext cx="10515600" cy="3145386"/>
          </a:xfrm>
        </p:spPr>
        <p:txBody>
          <a:bodyPr/>
          <a:lstStyle/>
          <a:p>
            <a:r>
              <a:rPr lang="en-US" dirty="0"/>
              <a:t>Detailed data collection plan established prior to the implementation of the new community model, </a:t>
            </a:r>
            <a:r>
              <a:rPr lang="en-US" dirty="0" smtClean="0"/>
              <a:t>included Outcome, process and balancing measures</a:t>
            </a:r>
            <a:endParaRPr lang="en-US" dirty="0"/>
          </a:p>
          <a:p>
            <a:endParaRPr lang="en-NZ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2810" y="5381641"/>
            <a:ext cx="1649190" cy="147635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34278" y="3434058"/>
            <a:ext cx="3576637" cy="321350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17567" y="3703460"/>
            <a:ext cx="3884816" cy="2674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3309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1267" y="1302969"/>
            <a:ext cx="10405533" cy="1032908"/>
          </a:xfrm>
        </p:spPr>
        <p:txBody>
          <a:bodyPr>
            <a:normAutofit/>
          </a:bodyPr>
          <a:lstStyle/>
          <a:p>
            <a:r>
              <a:rPr lang="mi-NZ" sz="4400" b="1" dirty="0" smtClean="0">
                <a:solidFill>
                  <a:schemeClr val="accent2">
                    <a:lumMod val="75000"/>
                  </a:schemeClr>
                </a:solidFill>
              </a:rPr>
              <a:t>Measurement and Data Collection      </a:t>
            </a:r>
            <a:r>
              <a:rPr lang="mi-NZ" dirty="0" smtClean="0"/>
              <a:t>  </a:t>
            </a:r>
            <a:endParaRPr lang="en-NZ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2810" y="5381641"/>
            <a:ext cx="1649190" cy="1476359"/>
          </a:xfrm>
          <a:prstGeom prst="rect">
            <a:avLst/>
          </a:prstGeom>
        </p:spPr>
      </p:pic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174865" y="2638080"/>
            <a:ext cx="9144000" cy="1655762"/>
          </a:xfrm>
        </p:spPr>
        <p:txBody>
          <a:bodyPr>
            <a:normAutofit lnSpcReduction="10000"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 smtClean="0"/>
              <a:t>Baseline data collected (Jan/Feb 25)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 smtClean="0"/>
              <a:t>6 month post implementation data collected (Jul/Aug 25)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 smtClean="0"/>
              <a:t>Qualitative data collated. (resulted in some minor changes to streamline booking processes)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NZ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3832" y="4214786"/>
            <a:ext cx="4884335" cy="2333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9608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1267" y="1302969"/>
            <a:ext cx="10405533" cy="1032908"/>
          </a:xfrm>
        </p:spPr>
        <p:txBody>
          <a:bodyPr>
            <a:normAutofit/>
          </a:bodyPr>
          <a:lstStyle/>
          <a:p>
            <a:r>
              <a:rPr lang="mi-NZ" sz="4400" b="1" dirty="0" smtClean="0">
                <a:solidFill>
                  <a:schemeClr val="accent2">
                    <a:lumMod val="75000"/>
                  </a:schemeClr>
                </a:solidFill>
              </a:rPr>
              <a:t>Results     </a:t>
            </a:r>
            <a:r>
              <a:rPr lang="mi-NZ" dirty="0" smtClean="0"/>
              <a:t>  </a:t>
            </a:r>
            <a:endParaRPr lang="en-NZ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2810" y="5381641"/>
            <a:ext cx="1649190" cy="1476359"/>
          </a:xfrm>
          <a:prstGeom prst="rect">
            <a:avLst/>
          </a:prstGeom>
        </p:spPr>
      </p:pic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72181648"/>
              </p:ext>
            </p:extLst>
          </p:nvPr>
        </p:nvGraphicFramePr>
        <p:xfrm>
          <a:off x="626226" y="2638441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42266644"/>
              </p:ext>
            </p:extLst>
          </p:nvPr>
        </p:nvGraphicFramePr>
        <p:xfrm>
          <a:off x="6162502" y="273182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3410184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22008" y="1302969"/>
            <a:ext cx="10405533" cy="1032908"/>
          </a:xfrm>
        </p:spPr>
        <p:txBody>
          <a:bodyPr>
            <a:normAutofit/>
          </a:bodyPr>
          <a:lstStyle/>
          <a:p>
            <a:r>
              <a:rPr lang="mi-NZ" sz="4400" b="1" dirty="0" smtClean="0">
                <a:solidFill>
                  <a:schemeClr val="accent2">
                    <a:lumMod val="75000"/>
                  </a:schemeClr>
                </a:solidFill>
              </a:rPr>
              <a:t>Results     </a:t>
            </a:r>
            <a:r>
              <a:rPr lang="mi-NZ" dirty="0" smtClean="0"/>
              <a:t>  </a:t>
            </a:r>
            <a:endParaRPr lang="en-NZ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2810" y="5381641"/>
            <a:ext cx="1649190" cy="1476359"/>
          </a:xfrm>
          <a:prstGeom prst="rect">
            <a:avLst/>
          </a:prstGeom>
        </p:spPr>
      </p:pic>
      <p:graphicFrame>
        <p:nvGraphicFramePr>
          <p:cNvPr id="10" name="Chart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10918789"/>
              </p:ext>
            </p:extLst>
          </p:nvPr>
        </p:nvGraphicFramePr>
        <p:xfrm>
          <a:off x="678949" y="2697568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2" name="Chart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92721016"/>
              </p:ext>
            </p:extLst>
          </p:nvPr>
        </p:nvGraphicFramePr>
        <p:xfrm>
          <a:off x="6355541" y="273182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9520406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22008" y="1302969"/>
            <a:ext cx="10405533" cy="1032908"/>
          </a:xfrm>
        </p:spPr>
        <p:txBody>
          <a:bodyPr>
            <a:normAutofit/>
          </a:bodyPr>
          <a:lstStyle/>
          <a:p>
            <a:r>
              <a:rPr lang="mi-NZ" sz="4400" b="1" dirty="0" smtClean="0">
                <a:solidFill>
                  <a:schemeClr val="accent2">
                    <a:lumMod val="75000"/>
                  </a:schemeClr>
                </a:solidFill>
              </a:rPr>
              <a:t>Results     </a:t>
            </a:r>
            <a:r>
              <a:rPr lang="mi-NZ" dirty="0" smtClean="0"/>
              <a:t>  </a:t>
            </a:r>
            <a:endParaRPr lang="en-NZ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2810" y="5381641"/>
            <a:ext cx="1649190" cy="1476359"/>
          </a:xfrm>
          <a:prstGeom prst="rect">
            <a:avLst/>
          </a:prstGeom>
        </p:spPr>
      </p:pic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50895682"/>
              </p:ext>
            </p:extLst>
          </p:nvPr>
        </p:nvGraphicFramePr>
        <p:xfrm>
          <a:off x="5970810" y="2971799"/>
          <a:ext cx="4572000" cy="28637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51099840"/>
              </p:ext>
            </p:extLst>
          </p:nvPr>
        </p:nvGraphicFramePr>
        <p:xfrm>
          <a:off x="792480" y="3092334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9371264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01142" y="1302969"/>
            <a:ext cx="5785658" cy="1032908"/>
          </a:xfrm>
        </p:spPr>
        <p:txBody>
          <a:bodyPr>
            <a:normAutofit/>
          </a:bodyPr>
          <a:lstStyle/>
          <a:p>
            <a:r>
              <a:rPr lang="mi-NZ" sz="4400" b="1" dirty="0" smtClean="0">
                <a:solidFill>
                  <a:schemeClr val="accent2">
                    <a:lumMod val="75000"/>
                  </a:schemeClr>
                </a:solidFill>
              </a:rPr>
              <a:t>Setting the scene</a:t>
            </a:r>
            <a:endParaRPr lang="en-NZ" sz="4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2810" y="5381641"/>
            <a:ext cx="1649190" cy="1476359"/>
          </a:xfrm>
          <a:prstGeom prst="rect">
            <a:avLst/>
          </a:prstGeom>
        </p:spPr>
      </p:pic>
      <p:sp>
        <p:nvSpPr>
          <p:cNvPr id="3" name="Rectangle 1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5237018" y="3100616"/>
            <a:ext cx="6143106" cy="2585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l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1800" dirty="0" smtClean="0">
                <a:latin typeface="Arial" panose="020B0604020202020204" pitchFamily="34" charset="0"/>
              </a:rPr>
              <a:t>Caseload: 1199 (2024-2025)</a:t>
            </a:r>
          </a:p>
          <a:p>
            <a:pPr lvl="0" algn="l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Admissions:</a:t>
            </a:r>
            <a:r>
              <a:rPr kumimoji="0" lang="en-US" altLang="en-US" sz="1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739 (2024-2025)</a:t>
            </a:r>
          </a:p>
          <a:p>
            <a:pPr lvl="0" algn="l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1800" baseline="0" dirty="0" smtClean="0">
                <a:latin typeface="Arial" panose="020B0604020202020204" pitchFamily="34" charset="0"/>
              </a:rPr>
              <a:t>Rural</a:t>
            </a:r>
            <a:r>
              <a:rPr lang="en-US" altLang="en-US" sz="1800" dirty="0" smtClean="0">
                <a:latin typeface="Arial" panose="020B0604020202020204" pitchFamily="34" charset="0"/>
              </a:rPr>
              <a:t> /Urban: 39%/61%</a:t>
            </a:r>
          </a:p>
          <a:p>
            <a:pPr lvl="0" algn="l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32,000</a:t>
            </a:r>
            <a:r>
              <a:rPr kumimoji="0" lang="en-US" altLang="en-US" sz="1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SqKM</a:t>
            </a:r>
            <a:r>
              <a:rPr kumimoji="0" lang="en-US" altLang="en-US" sz="1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/ 400km across (5hr drive) </a:t>
            </a:r>
          </a:p>
          <a:p>
            <a:pPr lvl="0" algn="l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1800" dirty="0" smtClean="0">
                <a:latin typeface="Arial" panose="020B0604020202020204" pitchFamily="34" charset="0"/>
              </a:rPr>
              <a:t>High rurality rankings (</a:t>
            </a:r>
            <a:r>
              <a:rPr lang="en-US" altLang="en-US" sz="1400" dirty="0" smtClean="0">
                <a:latin typeface="Arial" panose="020B0604020202020204" pitchFamily="34" charset="0"/>
              </a:rPr>
              <a:t>Geographic Classification for Health) </a:t>
            </a:r>
            <a:endParaRPr kumimoji="0" lang="en-US" altLang="en-US" sz="1400" b="0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lvl="0" algn="l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1800" baseline="0" dirty="0" smtClean="0">
                <a:latin typeface="Arial" panose="020B0604020202020204" pitchFamily="34" charset="0"/>
              </a:rPr>
              <a:t>Furthest</a:t>
            </a:r>
            <a:r>
              <a:rPr lang="en-US" altLang="en-US" sz="1800" dirty="0" smtClean="0">
                <a:latin typeface="Arial" panose="020B0604020202020204" pitchFamily="34" charset="0"/>
              </a:rPr>
              <a:t> from a tertiary hospital in New Zealand 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218" y="2328436"/>
            <a:ext cx="4367794" cy="4529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50675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6946" y="1269718"/>
            <a:ext cx="10405533" cy="1032908"/>
          </a:xfrm>
        </p:spPr>
        <p:txBody>
          <a:bodyPr>
            <a:normAutofit/>
          </a:bodyPr>
          <a:lstStyle/>
          <a:p>
            <a:r>
              <a:rPr lang="mi-NZ" sz="4400" b="1" dirty="0" smtClean="0">
                <a:solidFill>
                  <a:schemeClr val="accent2">
                    <a:lumMod val="75000"/>
                  </a:schemeClr>
                </a:solidFill>
              </a:rPr>
              <a:t>Results     </a:t>
            </a:r>
            <a:r>
              <a:rPr lang="mi-NZ" dirty="0" smtClean="0"/>
              <a:t>  </a:t>
            </a:r>
            <a:endParaRPr lang="en-NZ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2810" y="5381641"/>
            <a:ext cx="1649190" cy="1476359"/>
          </a:xfrm>
          <a:prstGeom prst="rect">
            <a:avLst/>
          </a:prstGeom>
        </p:spPr>
      </p:pic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08613801"/>
              </p:ext>
            </p:extLst>
          </p:nvPr>
        </p:nvGraphicFramePr>
        <p:xfrm>
          <a:off x="1025236" y="2841048"/>
          <a:ext cx="4572000" cy="2838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33049786"/>
              </p:ext>
            </p:extLst>
          </p:nvPr>
        </p:nvGraphicFramePr>
        <p:xfrm>
          <a:off x="6262254" y="2841048"/>
          <a:ext cx="4572000" cy="2838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89073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1267" y="1302969"/>
            <a:ext cx="10405533" cy="1032908"/>
          </a:xfrm>
        </p:spPr>
        <p:txBody>
          <a:bodyPr>
            <a:normAutofit/>
          </a:bodyPr>
          <a:lstStyle/>
          <a:p>
            <a:r>
              <a:rPr lang="mi-NZ" sz="4400" b="1" dirty="0" smtClean="0">
                <a:solidFill>
                  <a:schemeClr val="accent2">
                    <a:lumMod val="75000"/>
                  </a:schemeClr>
                </a:solidFill>
              </a:rPr>
              <a:t>Staff Feedback      </a:t>
            </a:r>
            <a:r>
              <a:rPr lang="mi-NZ" dirty="0" smtClean="0"/>
              <a:t>  </a:t>
            </a:r>
            <a:endParaRPr lang="en-NZ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2810" y="5381641"/>
            <a:ext cx="1649190" cy="1476359"/>
          </a:xfrm>
          <a:prstGeom prst="rect">
            <a:avLst/>
          </a:prstGeom>
        </p:spPr>
      </p:pic>
      <p:sp>
        <p:nvSpPr>
          <p:cNvPr id="3" name="Rectangle 1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668867" y="2581190"/>
            <a:ext cx="10557933" cy="341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NZ" altLang="en-US" sz="1800" dirty="0">
                <a:latin typeface="Arial" panose="020B0604020202020204" pitchFamily="34" charset="0"/>
              </a:rPr>
              <a:t>An aspect that is working well is the shared responsibility within the team. I find it reassuring to know that patient care and follow-up are not solely dependent on me or any one individual.</a:t>
            </a:r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en-NZ" altLang="en-US" sz="1800" dirty="0">
              <a:latin typeface="Arial" panose="020B0604020202020204" pitchFamily="34" charset="0"/>
            </a:endParaRPr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NZ" altLang="en-US" sz="1800" dirty="0">
                <a:latin typeface="Arial" panose="020B0604020202020204" pitchFamily="34" charset="0"/>
              </a:rPr>
              <a:t> </a:t>
            </a:r>
            <a:r>
              <a:rPr lang="en-NZ" altLang="en-US" sz="1800" dirty="0" smtClean="0">
                <a:latin typeface="Arial" panose="020B0604020202020204" pitchFamily="34" charset="0"/>
              </a:rPr>
              <a:t>I </a:t>
            </a:r>
            <a:r>
              <a:rPr lang="en-NZ" altLang="en-US" sz="1800" dirty="0">
                <a:latin typeface="Arial" panose="020B0604020202020204" pitchFamily="34" charset="0"/>
              </a:rPr>
              <a:t>do not feel like I take work home with me anymore - this is a huge plus! </a:t>
            </a:r>
            <a:endParaRPr lang="en-NZ" altLang="en-US" sz="1800" dirty="0" smtClean="0">
              <a:latin typeface="Arial" panose="020B0604020202020204" pitchFamily="34" charset="0"/>
            </a:endParaRPr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NZ" altLang="en-US" sz="1800" dirty="0">
                <a:latin typeface="Arial" panose="020B0604020202020204" pitchFamily="34" charset="0"/>
              </a:rPr>
              <a:t>Working in teams works well, sharing patients, so we all get to know them is beneficial for patient care. </a:t>
            </a:r>
            <a:endParaRPr lang="en-NZ" altLang="en-US" sz="1800" dirty="0" smtClean="0">
              <a:latin typeface="Arial" panose="020B0604020202020204" pitchFamily="34" charset="0"/>
            </a:endParaRPr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NZ" altLang="en-US" sz="1800" dirty="0">
                <a:latin typeface="Arial" panose="020B0604020202020204" pitchFamily="34" charset="0"/>
              </a:rPr>
              <a:t>It is good to be working in teams.  Having the float works well.  Sharing the load/responsibility with challenging and deteriorating patients is beneficial</a:t>
            </a:r>
            <a:r>
              <a:rPr lang="en-NZ" altLang="en-US" sz="1800" dirty="0" smtClean="0">
                <a:latin typeface="Arial" panose="020B0604020202020204" pitchFamily="34" charset="0"/>
              </a:rPr>
              <a:t>.</a:t>
            </a:r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40130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1267" y="1302969"/>
            <a:ext cx="10405533" cy="1032908"/>
          </a:xfrm>
        </p:spPr>
        <p:txBody>
          <a:bodyPr>
            <a:normAutofit/>
          </a:bodyPr>
          <a:lstStyle/>
          <a:p>
            <a:r>
              <a:rPr lang="mi-NZ" sz="4400" b="1" dirty="0" smtClean="0">
                <a:solidFill>
                  <a:schemeClr val="accent2">
                    <a:lumMod val="75000"/>
                  </a:schemeClr>
                </a:solidFill>
              </a:rPr>
              <a:t>What’s next?      </a:t>
            </a:r>
            <a:r>
              <a:rPr lang="mi-NZ" dirty="0" smtClean="0"/>
              <a:t>  </a:t>
            </a:r>
            <a:endParaRPr lang="en-NZ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2810" y="5381641"/>
            <a:ext cx="1649190" cy="1476359"/>
          </a:xfrm>
          <a:prstGeom prst="rect">
            <a:avLst/>
          </a:prstGeom>
        </p:spPr>
      </p:pic>
      <p:sp>
        <p:nvSpPr>
          <p:cNvPr id="3" name="Rectangle 1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762000" y="2680678"/>
            <a:ext cx="10557933" cy="2585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Further work in preparation for the national model</a:t>
            </a:r>
            <a:r>
              <a:rPr kumimoji="0" lang="en-US" altLang="en-US" sz="1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of care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en-US" altLang="en-US" sz="1800" baseline="0" dirty="0" smtClean="0">
                <a:latin typeface="Arial" panose="020B0604020202020204" pitchFamily="34" charset="0"/>
              </a:rPr>
              <a:t>Enhanced rural strategy</a:t>
            </a:r>
            <a:r>
              <a:rPr lang="en-US" altLang="en-US" sz="1800" dirty="0" smtClean="0">
                <a:latin typeface="Arial" panose="020B0604020202020204" pitchFamily="34" charset="0"/>
              </a:rPr>
              <a:t> – partnerships, clinical leadership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en-US" altLang="en-US" sz="1800" dirty="0" err="1" smtClean="0">
                <a:latin typeface="Arial" panose="020B0604020202020204" pitchFamily="34" charset="0"/>
              </a:rPr>
              <a:t>Te</a:t>
            </a:r>
            <a:r>
              <a:rPr lang="en-US" altLang="en-US" sz="1800" dirty="0" smtClean="0">
                <a:latin typeface="Arial" panose="020B0604020202020204" pitchFamily="34" charset="0"/>
              </a:rPr>
              <a:t> </a:t>
            </a:r>
            <a:r>
              <a:rPr lang="en-US" altLang="en-US" sz="1800" dirty="0" err="1" smtClean="0">
                <a:latin typeface="Arial" panose="020B0604020202020204" pitchFamily="34" charset="0"/>
              </a:rPr>
              <a:t>Waipounamu</a:t>
            </a:r>
            <a:r>
              <a:rPr lang="en-US" altLang="en-US" sz="1800" dirty="0" smtClean="0">
                <a:latin typeface="Arial" panose="020B0604020202020204" pitchFamily="34" charset="0"/>
              </a:rPr>
              <a:t> view on service delivery across a population rather than agency by agency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en-US" altLang="en-US" sz="1800" dirty="0" smtClean="0">
                <a:latin typeface="Arial" panose="020B0604020202020204" pitchFamily="34" charset="0"/>
              </a:rPr>
              <a:t>District wide and regional clinical governance frameworks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en-US" altLang="en-US" sz="1800" baseline="0" dirty="0" smtClean="0">
                <a:latin typeface="Arial" panose="020B0604020202020204" pitchFamily="34" charset="0"/>
              </a:rPr>
              <a:t>Enhanced</a:t>
            </a:r>
            <a:r>
              <a:rPr lang="en-US" altLang="en-US" sz="1800" dirty="0" smtClean="0">
                <a:latin typeface="Arial" panose="020B0604020202020204" pitchFamily="34" charset="0"/>
              </a:rPr>
              <a:t> strategy for Māori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endParaRPr lang="en-US" altLang="en-US" sz="1800" baseline="0" dirty="0"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endParaRPr lang="en-US" altLang="en-US" sz="1800" dirty="0" smtClean="0"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endParaRPr lang="en-US" altLang="en-US" sz="1800" baseline="0" dirty="0">
              <a:latin typeface="Arial" panose="020B0604020202020204" pitchFamily="34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altLang="en-US" sz="1800" dirty="0" smtClean="0">
                <a:latin typeface="Arial" panose="020B0604020202020204" pitchFamily="34" charset="0"/>
              </a:rPr>
              <a:t>Suggest a nation wide celebration of quality initiatives </a:t>
            </a:r>
            <a:endParaRPr lang="en-US" altLang="en-US" sz="1800" baseline="0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65232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1267" y="1302969"/>
            <a:ext cx="10405533" cy="1032908"/>
          </a:xfrm>
        </p:spPr>
        <p:txBody>
          <a:bodyPr>
            <a:normAutofit/>
          </a:bodyPr>
          <a:lstStyle/>
          <a:p>
            <a:r>
              <a:rPr lang="mi-NZ" sz="4400" b="1" dirty="0" smtClean="0">
                <a:solidFill>
                  <a:schemeClr val="accent2">
                    <a:lumMod val="75000"/>
                  </a:schemeClr>
                </a:solidFill>
              </a:rPr>
              <a:t>Questions?</a:t>
            </a:r>
            <a:endParaRPr lang="en-NZ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2810" y="5381641"/>
            <a:ext cx="1649190" cy="1476359"/>
          </a:xfrm>
          <a:prstGeom prst="rect">
            <a:avLst/>
          </a:prstGeom>
        </p:spPr>
      </p:pic>
      <p:sp>
        <p:nvSpPr>
          <p:cNvPr id="3" name="Rectangle 1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762000" y="3788670"/>
            <a:ext cx="1055793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61956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mi-NZ" b="1" dirty="0" smtClean="0">
                <a:solidFill>
                  <a:schemeClr val="accent2">
                    <a:lumMod val="75000"/>
                  </a:schemeClr>
                </a:solidFill>
              </a:rPr>
              <a:t>Emerging issues</a:t>
            </a:r>
            <a:endParaRPr lang="en-NZ" dirty="0"/>
          </a:p>
        </p:txBody>
      </p:sp>
      <p:sp>
        <p:nvSpPr>
          <p:cNvPr id="3" name="Rectangle 2"/>
          <p:cNvSpPr/>
          <p:nvPr/>
        </p:nvSpPr>
        <p:spPr>
          <a:xfrm>
            <a:off x="838200" y="1862050"/>
            <a:ext cx="8305800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dirty="0" smtClean="0">
                <a:solidFill>
                  <a:prstClr val="black"/>
                </a:solidFill>
                <a:latin typeface="Arial" panose="020B0604020202020204" pitchFamily="34" charset="0"/>
              </a:rPr>
              <a:t>Small project – part of bigger </a:t>
            </a:r>
            <a:r>
              <a:rPr lang="en-US" altLang="en-US" dirty="0">
                <a:solidFill>
                  <a:srgbClr val="ED7D31">
                    <a:lumMod val="75000"/>
                  </a:srgbClr>
                </a:solidFill>
                <a:latin typeface="Arial" panose="020B0604020202020204" pitchFamily="34" charset="0"/>
              </a:rPr>
              <a:t>strategic work</a:t>
            </a:r>
          </a:p>
          <a:p>
            <a:pPr marL="285750" lvl="0" indent="-28575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US" altLang="en-US" dirty="0">
                <a:solidFill>
                  <a:srgbClr val="ED7D31">
                    <a:lumMod val="75000"/>
                  </a:srgbClr>
                </a:solidFill>
                <a:latin typeface="Arial" panose="020B0604020202020204" pitchFamily="34" charset="0"/>
              </a:rPr>
              <a:t>Improving access </a:t>
            </a:r>
            <a:r>
              <a:rPr lang="en-US" altLang="en-US" dirty="0" smtClean="0">
                <a:solidFill>
                  <a:prstClr val="black"/>
                </a:solidFill>
                <a:latin typeface="Arial" panose="020B0604020202020204" pitchFamily="34" charset="0"/>
              </a:rPr>
              <a:t>for patients</a:t>
            </a:r>
          </a:p>
          <a:p>
            <a:pPr marL="285750" lvl="0" indent="-28575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US" altLang="en-US" dirty="0">
                <a:solidFill>
                  <a:srgbClr val="ED7D31">
                    <a:lumMod val="75000"/>
                  </a:srgbClr>
                </a:solidFill>
                <a:latin typeface="Arial" panose="020B0604020202020204" pitchFamily="34" charset="0"/>
              </a:rPr>
              <a:t>Managing increasing demand </a:t>
            </a:r>
            <a:r>
              <a:rPr lang="en-US" altLang="en-US" dirty="0" smtClean="0">
                <a:solidFill>
                  <a:prstClr val="black"/>
                </a:solidFill>
                <a:latin typeface="Arial" panose="020B0604020202020204" pitchFamily="34" charset="0"/>
              </a:rPr>
              <a:t>within current resource constraints</a:t>
            </a:r>
          </a:p>
          <a:p>
            <a:pPr marL="285750" lvl="0" indent="-28575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US" altLang="en-US" dirty="0">
                <a:solidFill>
                  <a:srgbClr val="ED7D31">
                    <a:lumMod val="75000"/>
                  </a:srgbClr>
                </a:solidFill>
                <a:latin typeface="Arial" panose="020B0604020202020204" pitchFamily="34" charset="0"/>
              </a:rPr>
              <a:t>Managing risk </a:t>
            </a:r>
            <a:r>
              <a:rPr lang="en-US" altLang="en-US" dirty="0" smtClean="0">
                <a:solidFill>
                  <a:prstClr val="black"/>
                </a:solidFill>
                <a:latin typeface="Arial" panose="020B0604020202020204" pitchFamily="34" charset="0"/>
              </a:rPr>
              <a:t>around staffing and cover</a:t>
            </a:r>
          </a:p>
          <a:p>
            <a:pPr marL="285750" lvl="0" indent="-28575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US" altLang="en-US" dirty="0">
                <a:solidFill>
                  <a:srgbClr val="ED7D31">
                    <a:lumMod val="75000"/>
                  </a:srgbClr>
                </a:solidFill>
                <a:latin typeface="Arial" panose="020B0604020202020204" pitchFamily="34" charset="0"/>
              </a:rPr>
              <a:t>Allocating resources </a:t>
            </a:r>
            <a:r>
              <a:rPr lang="en-US" altLang="en-US" dirty="0" smtClean="0">
                <a:solidFill>
                  <a:srgbClr val="ED7D31">
                    <a:lumMod val="75000"/>
                  </a:srgbClr>
                </a:solidFill>
                <a:latin typeface="Arial" panose="020B0604020202020204" pitchFamily="34" charset="0"/>
              </a:rPr>
              <a:t>wisely</a:t>
            </a:r>
            <a:r>
              <a:rPr lang="en-US" altLang="en-US" dirty="0">
                <a:solidFill>
                  <a:srgbClr val="ED7D31">
                    <a:lumMod val="75000"/>
                  </a:srgbClr>
                </a:solidFill>
                <a:latin typeface="Arial" panose="020B0604020202020204" pitchFamily="34" charset="0"/>
              </a:rPr>
              <a:t> </a:t>
            </a:r>
            <a:r>
              <a:rPr lang="en-US" altLang="en-US" dirty="0" smtClean="0">
                <a:latin typeface="Arial" panose="020B0604020202020204" pitchFamily="34" charset="0"/>
              </a:rPr>
              <a:t>– making best use of expensive resource</a:t>
            </a:r>
            <a:endParaRPr lang="en-US" altLang="en-US" dirty="0">
              <a:latin typeface="Arial" panose="020B0604020202020204" pitchFamily="34" charset="0"/>
            </a:endParaRP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ED7D31">
                    <a:lumMod val="75000"/>
                  </a:srgbClr>
                </a:solidFill>
                <a:latin typeface="Arial" panose="020B0604020202020204" pitchFamily="34" charset="0"/>
              </a:rPr>
              <a:t>Preparedness</a:t>
            </a:r>
            <a:r>
              <a:rPr lang="en-US" altLang="en-US" dirty="0" smtClean="0">
                <a:solidFill>
                  <a:prstClr val="black"/>
                </a:solidFill>
                <a:latin typeface="Arial" panose="020B0604020202020204" pitchFamily="34" charset="0"/>
              </a:rPr>
              <a:t> for regional work and national model of care adoption</a:t>
            </a: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dirty="0" smtClean="0">
                <a:solidFill>
                  <a:prstClr val="black"/>
                </a:solidFill>
                <a:latin typeface="Arial" panose="020B0604020202020204" pitchFamily="34" charset="0"/>
              </a:rPr>
              <a:t>General lack of opportunity to showcase improvement projects </a:t>
            </a:r>
            <a:endParaRPr lang="en-US" alt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52342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01142" y="1302969"/>
            <a:ext cx="5785658" cy="1032908"/>
          </a:xfrm>
        </p:spPr>
        <p:txBody>
          <a:bodyPr>
            <a:normAutofit/>
          </a:bodyPr>
          <a:lstStyle/>
          <a:p>
            <a:r>
              <a:rPr lang="mi-NZ" sz="4400" b="1" dirty="0">
                <a:solidFill>
                  <a:schemeClr val="accent2">
                    <a:lumMod val="75000"/>
                  </a:schemeClr>
                </a:solidFill>
              </a:rPr>
              <a:t>Background</a:t>
            </a:r>
            <a:endParaRPr lang="en-NZ" sz="4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2810" y="5381641"/>
            <a:ext cx="1649190" cy="1476359"/>
          </a:xfrm>
          <a:prstGeom prst="rect">
            <a:avLst/>
          </a:prstGeom>
        </p:spPr>
      </p:pic>
      <p:sp>
        <p:nvSpPr>
          <p:cNvPr id="3" name="Rectangle 1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1523999" y="2742963"/>
            <a:ext cx="9357361" cy="216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l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1800" dirty="0">
                <a:solidFill>
                  <a:prstClr val="black"/>
                </a:solidFill>
                <a:latin typeface="Arial" panose="020B0604020202020204" pitchFamily="34" charset="0"/>
              </a:rPr>
              <a:t>OCH historically provided community </a:t>
            </a:r>
            <a:r>
              <a:rPr lang="en-US" altLang="en-US" sz="1800" dirty="0">
                <a:solidFill>
                  <a:srgbClr val="ED7D31">
                    <a:lumMod val="75000"/>
                  </a:srgbClr>
                </a:solidFill>
                <a:latin typeface="Arial" panose="020B0604020202020204" pitchFamily="34" charset="0"/>
              </a:rPr>
              <a:t>care coordination</a:t>
            </a:r>
          </a:p>
          <a:p>
            <a:pPr lvl="0" algn="l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1800" dirty="0">
                <a:solidFill>
                  <a:prstClr val="black"/>
                </a:solidFill>
                <a:latin typeface="Arial" panose="020B0604020202020204" pitchFamily="34" charset="0"/>
              </a:rPr>
              <a:t>In 2023 we undertook a review of services and commended an </a:t>
            </a:r>
            <a:r>
              <a:rPr lang="en-US" altLang="en-US" sz="1800" dirty="0">
                <a:solidFill>
                  <a:srgbClr val="ED7D31">
                    <a:lumMod val="75000"/>
                  </a:srgbClr>
                </a:solidFill>
                <a:latin typeface="Arial" panose="020B0604020202020204" pitchFamily="34" charset="0"/>
              </a:rPr>
              <a:t>Extended Care Model </a:t>
            </a:r>
          </a:p>
          <a:p>
            <a:pPr lvl="0" algn="l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1800" dirty="0">
                <a:solidFill>
                  <a:prstClr val="black"/>
                </a:solidFill>
                <a:latin typeface="Arial" panose="020B0604020202020204" pitchFamily="34" charset="0"/>
              </a:rPr>
              <a:t>In Jan 2024, OCH assumed urban</a:t>
            </a:r>
            <a:r>
              <a:rPr lang="en-US" altLang="en-US" sz="1800" dirty="0">
                <a:solidFill>
                  <a:srgbClr val="ED7D31">
                    <a:lumMod val="75000"/>
                  </a:srgbClr>
                </a:solidFill>
                <a:latin typeface="Arial" panose="020B0604020202020204" pitchFamily="34" charset="0"/>
              </a:rPr>
              <a:t> domiciliary care </a:t>
            </a:r>
            <a:r>
              <a:rPr lang="en-US" altLang="en-US" sz="1800" dirty="0">
                <a:solidFill>
                  <a:prstClr val="black"/>
                </a:solidFill>
                <a:latin typeface="Arial" panose="020B0604020202020204" pitchFamily="34" charset="0"/>
              </a:rPr>
              <a:t>from District Nursing</a:t>
            </a:r>
          </a:p>
          <a:p>
            <a:pPr lvl="0" algn="l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1800" dirty="0">
                <a:solidFill>
                  <a:prstClr val="black"/>
                </a:solidFill>
                <a:latin typeface="Arial" panose="020B0604020202020204" pitchFamily="34" charset="0"/>
              </a:rPr>
              <a:t>Outcome: positive feedback from patients, </a:t>
            </a:r>
            <a:r>
              <a:rPr lang="en-US" altLang="en-US" sz="1800" dirty="0" err="1">
                <a:solidFill>
                  <a:prstClr val="black"/>
                </a:solidFill>
                <a:latin typeface="Arial" panose="020B0604020202020204" pitchFamily="34" charset="0"/>
              </a:rPr>
              <a:t>whānau</a:t>
            </a:r>
            <a:r>
              <a:rPr lang="en-US" altLang="en-US" sz="1800" dirty="0">
                <a:solidFill>
                  <a:prstClr val="black"/>
                </a:solidFill>
                <a:latin typeface="Arial" panose="020B0604020202020204" pitchFamily="34" charset="0"/>
              </a:rPr>
              <a:t>, and stakeholders</a:t>
            </a:r>
          </a:p>
          <a:p>
            <a:pPr lvl="0" algn="l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1800" dirty="0">
                <a:solidFill>
                  <a:prstClr val="black"/>
                </a:solidFill>
                <a:latin typeface="Arial" panose="020B0604020202020204" pitchFamily="34" charset="0"/>
              </a:rPr>
              <a:t>Comprehensive review conducted (Aug–Sep 2024)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31656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53077" y="1302969"/>
            <a:ext cx="7360467" cy="1032908"/>
          </a:xfrm>
        </p:spPr>
        <p:txBody>
          <a:bodyPr>
            <a:normAutofit/>
          </a:bodyPr>
          <a:lstStyle/>
          <a:p>
            <a:r>
              <a:rPr lang="mi-NZ" sz="4000" b="1" dirty="0" smtClean="0">
                <a:solidFill>
                  <a:schemeClr val="accent2">
                    <a:lumMod val="75000"/>
                  </a:schemeClr>
                </a:solidFill>
              </a:rPr>
              <a:t>Extended Service Review Findings </a:t>
            </a:r>
            <a:endParaRPr lang="en-NZ" sz="4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2810" y="5381641"/>
            <a:ext cx="1649190" cy="147635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286000" y="2581189"/>
            <a:ext cx="7523018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NZ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Internal and external feedback from Review highlighted:</a:t>
            </a:r>
            <a:endParaRPr kumimoji="0" lang="en-NZ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NZ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Value of Care Coordination</a:t>
            </a:r>
            <a:r>
              <a:rPr kumimoji="0" lang="en-NZ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importance of personalised care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NZ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Service </a:t>
            </a:r>
            <a:r>
              <a:rPr kumimoji="0" lang="en-NZ" sz="18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continuity challenges</a:t>
            </a:r>
            <a:r>
              <a:rPr kumimoji="0" lang="en-N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unplanned leave, extended visits → service gaps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NZ" sz="18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Staff overwhelm/burnout</a:t>
            </a:r>
            <a:r>
              <a:rPr kumimoji="0" lang="en-N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high caseload pressure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NZ" sz="18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Boundary uncertainty</a:t>
            </a:r>
            <a:r>
              <a:rPr kumimoji="0" lang="en-N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urban east boundaries </a:t>
            </a:r>
            <a:r>
              <a:rPr kumimoji="0" lang="en-NZ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and </a:t>
            </a:r>
            <a:r>
              <a:rPr kumimoji="0" lang="en-N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service </a:t>
            </a:r>
            <a:r>
              <a:rPr kumimoji="0" lang="en-NZ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differences</a:t>
            </a:r>
            <a:endParaRPr kumimoji="0" lang="en-N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89892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50614" y="1302969"/>
            <a:ext cx="9723421" cy="1032908"/>
          </a:xfrm>
        </p:spPr>
        <p:txBody>
          <a:bodyPr>
            <a:normAutofit fontScale="90000"/>
          </a:bodyPr>
          <a:lstStyle/>
          <a:p>
            <a:r>
              <a:rPr lang="mi-NZ" sz="4400" b="1" dirty="0" smtClean="0">
                <a:solidFill>
                  <a:schemeClr val="accent2">
                    <a:lumMod val="75000"/>
                  </a:schemeClr>
                </a:solidFill>
              </a:rPr>
              <a:t>Extended Service Review Recommendations  </a:t>
            </a:r>
            <a:endParaRPr lang="en-NZ" sz="4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2810" y="5381641"/>
            <a:ext cx="1649190" cy="1476359"/>
          </a:xfrm>
          <a:prstGeom prst="rect">
            <a:avLst/>
          </a:prstGeom>
        </p:spPr>
      </p:pic>
      <p:sp>
        <p:nvSpPr>
          <p:cNvPr id="3" name="Rectangle 1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1523999" y="2742964"/>
            <a:ext cx="8692343" cy="216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lang="en-US" altLang="en-US" sz="1800" dirty="0" smtClean="0">
                <a:latin typeface="Arial" panose="020B0604020202020204" pitchFamily="34" charset="0"/>
              </a:rPr>
              <a:t>Develop a </a:t>
            </a:r>
            <a:r>
              <a:rPr lang="en-US" altLang="en-US" sz="1800" dirty="0" err="1">
                <a:latin typeface="Arial" panose="020B0604020202020204" pitchFamily="34" charset="0"/>
              </a:rPr>
              <a:t>w</a:t>
            </a:r>
            <a:r>
              <a:rPr lang="en-US" altLang="en-US" sz="1800" dirty="0" err="1" smtClean="0">
                <a:latin typeface="Arial" panose="020B0604020202020204" pitchFamily="34" charset="0"/>
              </a:rPr>
              <a:t>h</a:t>
            </a:r>
            <a:r>
              <a:rPr lang="mi-NZ" altLang="en-US" sz="1800" dirty="0" smtClean="0">
                <a:latin typeface="Arial" panose="020B0604020202020204" pitchFamily="34" charset="0"/>
              </a:rPr>
              <a:t>ānau training module for ‘leaking legs’ </a:t>
            </a:r>
          </a:p>
          <a:p>
            <a:pPr marL="342900" marR="0" lvl="0" indent="-3429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mi-NZ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Expand</a:t>
            </a:r>
            <a:r>
              <a:rPr kumimoji="0" lang="mi-NZ" altLang="en-US" sz="1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geographic boundaries </a:t>
            </a:r>
          </a:p>
          <a:p>
            <a:pPr marL="342900" marR="0" lvl="0" indent="-3429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lang="mi-NZ" altLang="en-US" sz="1800" baseline="0" dirty="0" smtClean="0">
                <a:latin typeface="Arial" panose="020B0604020202020204" pitchFamily="34" charset="0"/>
              </a:rPr>
              <a:t>Develop</a:t>
            </a:r>
            <a:r>
              <a:rPr lang="mi-NZ" altLang="en-US" sz="1800" dirty="0" smtClean="0">
                <a:latin typeface="Arial" panose="020B0604020202020204" pitchFamily="34" charset="0"/>
              </a:rPr>
              <a:t> a paliative wound assessment tool </a:t>
            </a:r>
          </a:p>
          <a:p>
            <a:pPr marL="342900" marR="0" lvl="0" indent="-3429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mi-NZ" altLang="en-US" sz="18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Transition</a:t>
            </a:r>
            <a:r>
              <a:rPr kumimoji="0" lang="mi-NZ" altLang="en-US" sz="1800" b="0" i="0" u="none" strike="noStrike" cap="none" normalizeH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 to a team based model </a:t>
            </a:r>
          </a:p>
          <a:p>
            <a:pPr marL="342900" marR="0" lvl="0" indent="-3429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lang="mi-NZ" altLang="en-US" sz="1800" baseline="0" dirty="0" smtClean="0">
                <a:latin typeface="Arial" panose="020B0604020202020204" pitchFamily="34" charset="0"/>
              </a:rPr>
              <a:t>Intergration</a:t>
            </a:r>
            <a:r>
              <a:rPr lang="mi-NZ" altLang="en-US" sz="1800" dirty="0" smtClean="0">
                <a:latin typeface="Arial" panose="020B0604020202020204" pitchFamily="34" charset="0"/>
              </a:rPr>
              <a:t> of extended services into BAU 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31563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8309" y="1302969"/>
            <a:ext cx="9832063" cy="1032908"/>
          </a:xfrm>
        </p:spPr>
        <p:txBody>
          <a:bodyPr>
            <a:normAutofit fontScale="90000"/>
          </a:bodyPr>
          <a:lstStyle/>
          <a:p>
            <a:r>
              <a:rPr lang="mi-NZ" sz="4400" b="1" dirty="0" smtClean="0">
                <a:solidFill>
                  <a:schemeClr val="accent2">
                    <a:lumMod val="75000"/>
                  </a:schemeClr>
                </a:solidFill>
              </a:rPr>
              <a:t>Purpose and Scope of Community Model Review 2025</a:t>
            </a:r>
            <a:endParaRPr lang="en-NZ" sz="4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2810" y="5381641"/>
            <a:ext cx="1649190" cy="1476359"/>
          </a:xfrm>
          <a:prstGeom prst="rect">
            <a:avLst/>
          </a:prstGeom>
        </p:spPr>
      </p:pic>
      <p:sp>
        <p:nvSpPr>
          <p:cNvPr id="6" name="Rectangle 1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1524000" y="3003335"/>
            <a:ext cx="9772996" cy="216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Focus on </a:t>
            </a: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Recommendation 4: Transition to a Team-Based Model for Care Coordination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Objectives:</a:t>
            </a:r>
          </a:p>
          <a:p>
            <a:pPr lvl="1" algn="l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Improve service consistency</a:t>
            </a:r>
          </a:p>
          <a:p>
            <a:pPr lvl="1" algn="l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Ensure equitable workload distribution</a:t>
            </a:r>
          </a:p>
          <a:p>
            <a:pPr lvl="1" algn="l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Enhance overall efficiency of the Care Coordination service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45494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01142" y="1302969"/>
            <a:ext cx="5785658" cy="1032908"/>
          </a:xfrm>
        </p:spPr>
        <p:txBody>
          <a:bodyPr/>
          <a:lstStyle/>
          <a:p>
            <a:r>
              <a:rPr lang="mi-NZ" sz="4400" b="1" dirty="0">
                <a:solidFill>
                  <a:schemeClr val="accent2">
                    <a:lumMod val="75000"/>
                  </a:schemeClr>
                </a:solidFill>
              </a:rPr>
              <a:t>Starting Point  </a:t>
            </a:r>
            <a:endParaRPr lang="en-NZ" sz="4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2581190"/>
            <a:ext cx="8517775" cy="4027427"/>
          </a:xfrm>
        </p:spPr>
        <p:txBody>
          <a:bodyPr>
            <a:normAutofit/>
          </a:bodyPr>
          <a:lstStyle/>
          <a:p>
            <a:pPr lvl="0"/>
            <a:endParaRPr lang="mi-NZ" sz="2800" b="1" dirty="0" smtClean="0">
              <a:solidFill>
                <a:prstClr val="black"/>
              </a:solidFill>
            </a:endParaRPr>
          </a:p>
          <a:p>
            <a:pPr lvl="0"/>
            <a:r>
              <a:rPr lang="mi-NZ" sz="2800" b="1" dirty="0" smtClean="0">
                <a:solidFill>
                  <a:prstClr val="black"/>
                </a:solidFill>
              </a:rPr>
              <a:t>Two </a:t>
            </a:r>
            <a:r>
              <a:rPr lang="mi-NZ" sz="2800" b="1" dirty="0">
                <a:solidFill>
                  <a:prstClr val="black"/>
                </a:solidFill>
              </a:rPr>
              <a:t>urban teams | 8 Nurses </a:t>
            </a:r>
          </a:p>
          <a:p>
            <a:pPr lvl="0"/>
            <a:r>
              <a:rPr lang="mi-NZ" sz="2800" dirty="0">
                <a:solidFill>
                  <a:srgbClr val="ED7D31">
                    <a:lumMod val="75000"/>
                  </a:srgbClr>
                </a:solidFill>
              </a:rPr>
              <a:t>Oriwa</a:t>
            </a:r>
            <a:r>
              <a:rPr lang="mi-NZ" sz="2800" dirty="0">
                <a:solidFill>
                  <a:prstClr val="black"/>
                </a:solidFill>
              </a:rPr>
              <a:t>: Total 74 patients/ 2.8 FTE/2.6pts per 0.1 FTE</a:t>
            </a:r>
          </a:p>
          <a:p>
            <a:pPr lvl="0"/>
            <a:r>
              <a:rPr lang="mi-NZ" sz="2800" dirty="0">
                <a:solidFill>
                  <a:srgbClr val="ED7D31">
                    <a:lumMod val="75000"/>
                  </a:srgbClr>
                </a:solidFill>
              </a:rPr>
              <a:t>Kikorangi</a:t>
            </a:r>
            <a:r>
              <a:rPr lang="mi-NZ" sz="2800" dirty="0">
                <a:solidFill>
                  <a:prstClr val="black"/>
                </a:solidFill>
              </a:rPr>
              <a:t>: Total 59 patients/ 2.2 FTE/2.6 pts per 0.1 FTE </a:t>
            </a:r>
          </a:p>
          <a:p>
            <a:pPr lvl="0"/>
            <a:r>
              <a:rPr lang="mi-NZ" sz="2800" dirty="0">
                <a:solidFill>
                  <a:srgbClr val="ED7D31">
                    <a:lumMod val="75000"/>
                  </a:srgbClr>
                </a:solidFill>
              </a:rPr>
              <a:t> </a:t>
            </a:r>
          </a:p>
          <a:p>
            <a:pPr lvl="0"/>
            <a:r>
              <a:rPr lang="mi-NZ" sz="2800" i="1" dirty="0">
                <a:solidFill>
                  <a:prstClr val="black"/>
                </a:solidFill>
              </a:rPr>
              <a:t>(Calculate 3 patients per 0.1 FTE) </a:t>
            </a:r>
            <a:endParaRPr lang="en-NZ" sz="2800" i="1" dirty="0">
              <a:solidFill>
                <a:prstClr val="black"/>
              </a:solidFill>
            </a:endParaRPr>
          </a:p>
          <a:p>
            <a:endParaRPr lang="mi-NZ" sz="28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2810" y="5381641"/>
            <a:ext cx="1649190" cy="1476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5344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01142" y="1302969"/>
            <a:ext cx="5785658" cy="1032908"/>
          </a:xfrm>
        </p:spPr>
        <p:txBody>
          <a:bodyPr>
            <a:normAutofit/>
          </a:bodyPr>
          <a:lstStyle/>
          <a:p>
            <a:r>
              <a:rPr lang="mi-NZ" sz="4400" b="1" dirty="0" smtClean="0">
                <a:solidFill>
                  <a:schemeClr val="accent2">
                    <a:lumMod val="75000"/>
                  </a:schemeClr>
                </a:solidFill>
              </a:rPr>
              <a:t>Staff Engagement  </a:t>
            </a:r>
            <a:endParaRPr lang="en-NZ" sz="4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2810" y="5381641"/>
            <a:ext cx="1649190" cy="1476359"/>
          </a:xfrm>
          <a:prstGeom prst="rect">
            <a:avLst/>
          </a:prstGeom>
        </p:spPr>
      </p:pic>
      <p:sp>
        <p:nvSpPr>
          <p:cNvPr id="7" name="Rectangle 1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1205346" y="2579243"/>
            <a:ext cx="9476510" cy="2585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l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NZ" altLang="en-US" sz="18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Strong Feelings </a:t>
            </a:r>
            <a:r>
              <a:rPr lang="en-NZ" altLang="en-US" sz="1800" dirty="0">
                <a:latin typeface="Arial" panose="020B0604020202020204" pitchFamily="34" charset="0"/>
              </a:rPr>
              <a:t>→ Fear of loss of </a:t>
            </a:r>
            <a:r>
              <a:rPr lang="en-NZ" altLang="en-US" sz="1800" dirty="0" smtClean="0">
                <a:latin typeface="Arial" panose="020B0604020202020204" pitchFamily="34" charset="0"/>
              </a:rPr>
              <a:t>autonomy/ concerns of continuity </a:t>
            </a:r>
            <a:endParaRPr lang="en-US" altLang="en-US" sz="1800" dirty="0" smtClean="0"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altLang="en-US" sz="1800" dirty="0" smtClean="0">
                <a:latin typeface="Arial" panose="020B0604020202020204" pitchFamily="34" charset="0"/>
              </a:rPr>
              <a:t>E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xternal facilitator-led workshops → 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Team Charter 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and domiciliary care solutions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altLang="en-US" sz="1800" dirty="0">
                <a:latin typeface="Arial" panose="020B0604020202020204" pitchFamily="34" charset="0"/>
              </a:rPr>
              <a:t>W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orkshops incorporating </a:t>
            </a:r>
            <a:r>
              <a:rPr kumimoji="0" lang="en-US" altLang="en-US" sz="180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Marie Curie Model 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→ float shift and team reconfiguration</a:t>
            </a:r>
          </a:p>
          <a:p>
            <a:pPr lvl="0" algn="l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Identified</a:t>
            </a:r>
            <a:r>
              <a:rPr kumimoji="0" lang="en-US" altLang="en-US" sz="1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altLang="en-US" sz="1800" dirty="0">
                <a:latin typeface="Arial" panose="020B0604020202020204" pitchFamily="34" charset="0"/>
              </a:rPr>
              <a:t>training </a:t>
            </a:r>
            <a:r>
              <a:rPr lang="en-US" altLang="en-US" sz="1800" dirty="0" smtClean="0">
                <a:latin typeface="Arial" panose="020B0604020202020204" pitchFamily="34" charset="0"/>
              </a:rPr>
              <a:t>needs → Often </a:t>
            </a:r>
            <a:r>
              <a:rPr lang="en-US" altLang="en-US" sz="1800" dirty="0" err="1" smtClean="0">
                <a:latin typeface="Arial" panose="020B0604020202020204" pitchFamily="34" charset="0"/>
              </a:rPr>
              <a:t>individualised</a:t>
            </a:r>
            <a:r>
              <a:rPr lang="en-US" altLang="en-US" sz="1800" dirty="0" smtClean="0"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lvl="0" algn="l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21438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</TotalTime>
  <Words>857</Words>
  <Application>Microsoft Office PowerPoint</Application>
  <PresentationFormat>Widescreen</PresentationFormat>
  <Paragraphs>120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7" baseType="lpstr">
      <vt:lpstr>Arial</vt:lpstr>
      <vt:lpstr>Calibri</vt:lpstr>
      <vt:lpstr>Calibri Light</vt:lpstr>
      <vt:lpstr>Office Theme</vt:lpstr>
      <vt:lpstr>PowerPoint Presentation</vt:lpstr>
      <vt:lpstr>Setting the scene</vt:lpstr>
      <vt:lpstr>Emerging issues</vt:lpstr>
      <vt:lpstr>Background</vt:lpstr>
      <vt:lpstr>Extended Service Review Findings </vt:lpstr>
      <vt:lpstr>Extended Service Review Recommendations  </vt:lpstr>
      <vt:lpstr>Purpose and Scope of Community Model Review 2025</vt:lpstr>
      <vt:lpstr>Starting Point  </vt:lpstr>
      <vt:lpstr>Staff Engagement  </vt:lpstr>
      <vt:lpstr>Rationale for Change   </vt:lpstr>
      <vt:lpstr>Recommendation – team structure     </vt:lpstr>
      <vt:lpstr>Recommendation  – Complex Care List      </vt:lpstr>
      <vt:lpstr>Recommendation – referral and allocation        </vt:lpstr>
      <vt:lpstr>Recommendation – ‘follow ups’      </vt:lpstr>
      <vt:lpstr>Measurement and Data Collection        </vt:lpstr>
      <vt:lpstr>Measurement and Data Collection        </vt:lpstr>
      <vt:lpstr>Results       </vt:lpstr>
      <vt:lpstr>Results       </vt:lpstr>
      <vt:lpstr>Results       </vt:lpstr>
      <vt:lpstr>Results       </vt:lpstr>
      <vt:lpstr>Staff Feedback        </vt:lpstr>
      <vt:lpstr>What’s next?        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Amy Ruthven</dc:creator>
  <cp:lastModifiedBy>Kelly Meade</cp:lastModifiedBy>
  <cp:revision>31</cp:revision>
  <dcterms:created xsi:type="dcterms:W3CDTF">2018-10-22T21:11:28Z</dcterms:created>
  <dcterms:modified xsi:type="dcterms:W3CDTF">2025-12-09T20:38:32Z</dcterms:modified>
</cp:coreProperties>
</file>